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9"/>
  </p:notesMasterIdLst>
  <p:handoutMasterIdLst>
    <p:handoutMasterId r:id="rId10"/>
  </p:handoutMasterIdLst>
  <p:sldIdLst>
    <p:sldId id="256" r:id="rId5"/>
    <p:sldId id="2145705851" r:id="rId6"/>
    <p:sldId id="2145705852" r:id="rId7"/>
    <p:sldId id="214570585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ra Davies" initials="ZD" lastIdx="10" clrIdx="0">
    <p:extLst>
      <p:ext uri="{19B8F6BF-5375-455C-9EA6-DF929625EA0E}">
        <p15:presenceInfo xmlns:p15="http://schemas.microsoft.com/office/powerpoint/2012/main" userId="Zara Davi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22" autoAdjust="0"/>
    <p:restoredTop sz="95226" autoAdjust="0"/>
  </p:normalViewPr>
  <p:slideViewPr>
    <p:cSldViewPr snapToGrid="0" snapToObjects="1">
      <p:cViewPr varScale="1">
        <p:scale>
          <a:sx n="106" d="100"/>
          <a:sy n="106" d="100"/>
        </p:scale>
        <p:origin x="47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26/11/2021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26/11/2021</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04294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id="{18E0D45E-0B97-4E29-8499-AB2B710EB4A3}"/>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8" name="Text Box 4">
            <a:extLst>
              <a:ext uri="{FF2B5EF4-FFF2-40B4-BE49-F238E27FC236}">
                <a16:creationId xmlns:a16="http://schemas.microsoft.com/office/drawing/2014/main" id="{A426801C-6EF1-44D5-BB49-CF9B1BD26219}"/>
              </a:ext>
            </a:extLst>
          </p:cNvPr>
          <p:cNvSpPr txBox="1"/>
          <p:nvPr userDrawn="1"/>
        </p:nvSpPr>
        <p:spPr>
          <a:xfrm>
            <a:off x="4099560" y="5714168"/>
            <a:ext cx="3992880" cy="406400"/>
          </a:xfrm>
          <a:prstGeom prst="rect">
            <a:avLst/>
          </a:prstGeom>
          <a:solidFill>
            <a:schemeClr val="lt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Content Placeholder 16">
            <a:extLst>
              <a:ext uri="{FF2B5EF4-FFF2-40B4-BE49-F238E27FC236}">
                <a16:creationId xmlns:a16="http://schemas.microsoft.com/office/drawing/2014/main" id="{2E504B7B-6AD1-45D7-8AE3-FA3C863D3A2A}"/>
              </a:ext>
            </a:extLst>
          </p:cNvPr>
          <p:cNvPicPr>
            <a:picLocks noChangeAspect="1"/>
          </p:cNvPicPr>
          <p:nvPr userDrawn="1"/>
        </p:nvPicPr>
        <p:blipFill>
          <a:blip r:embed="rId3"/>
          <a:stretch>
            <a:fillRect/>
          </a:stretch>
        </p:blipFill>
        <p:spPr>
          <a:xfrm>
            <a:off x="0" y="6213677"/>
            <a:ext cx="12211879" cy="413293"/>
          </a:xfrm>
          <a:prstGeom prst="rect">
            <a:avLst/>
          </a:prstGeom>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1877" y="1037979"/>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1878" y="1833143"/>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4" name="Picture 13" descr="A picture containing clipart&#10;&#10;Description generated with very high confidence">
            <a:extLst>
              <a:ext uri="{FF2B5EF4-FFF2-40B4-BE49-F238E27FC236}">
                <a16:creationId xmlns:a16="http://schemas.microsoft.com/office/drawing/2014/main" id="{284323AA-9573-44A2-B321-13F3CEFFCC69}"/>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370131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26/11/2021</a:t>
            </a:fld>
            <a:endParaRPr lang="en-GB" dirty="0"/>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future.nhs.uk/InternationalRecruitment/groupho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nhsi.workforce@nhs.net" TargetMode="External"/><Relationship Id="rId4" Type="http://schemas.openxmlformats.org/officeDocument/2006/relationships/hyperlink" Target="https://future.nhs.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A7088-92C9-416A-97D1-EAC634068837}"/>
              </a:ext>
            </a:extLst>
          </p:cNvPr>
          <p:cNvSpPr>
            <a:spLocks noGrp="1"/>
          </p:cNvSpPr>
          <p:nvPr>
            <p:ph type="ctrTitle"/>
          </p:nvPr>
        </p:nvSpPr>
        <p:spPr/>
        <p:txBody>
          <a:bodyPr>
            <a:normAutofit/>
          </a:bodyPr>
          <a:lstStyle/>
          <a:p>
            <a:r>
              <a:rPr lang="en-GB" b="0" i="0" u="none" strike="noStrike" baseline="0" dirty="0"/>
              <a:t>Navigating the FutureNHS Platform</a:t>
            </a:r>
            <a:endParaRPr lang="en-GB" dirty="0"/>
          </a:p>
        </p:txBody>
      </p:sp>
      <p:sp>
        <p:nvSpPr>
          <p:cNvPr id="3" name="Subtitle 2">
            <a:extLst>
              <a:ext uri="{FF2B5EF4-FFF2-40B4-BE49-F238E27FC236}">
                <a16:creationId xmlns:a16="http://schemas.microsoft.com/office/drawing/2014/main" id="{41ACF74A-4795-47B4-BFAC-1BE8028B4E4F}"/>
              </a:ext>
            </a:extLst>
          </p:cNvPr>
          <p:cNvSpPr>
            <a:spLocks noGrp="1"/>
          </p:cNvSpPr>
          <p:nvPr>
            <p:ph type="subTitle" idx="1"/>
          </p:nvPr>
        </p:nvSpPr>
        <p:spPr/>
        <p:txBody>
          <a:bodyPr>
            <a:normAutofit/>
          </a:bodyPr>
          <a:lstStyle/>
          <a:p>
            <a:r>
              <a:rPr lang="en-GB" sz="2000" dirty="0"/>
              <a:t>Arap Martin Memis, </a:t>
            </a:r>
            <a:r>
              <a:rPr lang="en-GB" sz="2000" dirty="0">
                <a:effectLst/>
                <a:latin typeface="Arial" panose="020B0604020202020204" pitchFamily="34" charset="0"/>
                <a:ea typeface="Times New Roman" panose="02020603050405020304" pitchFamily="18" charset="0"/>
                <a:cs typeface="Times New Roman" panose="02020603050405020304" pitchFamily="18" charset="0"/>
              </a:rPr>
              <a:t>Nursing Workforce Project Coordinator, NHSEI</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4204194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92D40-E33C-41F1-BA30-2746254A3A36}"/>
              </a:ext>
            </a:extLst>
          </p:cNvPr>
          <p:cNvSpPr>
            <a:spLocks noGrp="1"/>
          </p:cNvSpPr>
          <p:nvPr>
            <p:ph type="title"/>
          </p:nvPr>
        </p:nvSpPr>
        <p:spPr>
          <a:xfrm>
            <a:off x="781878" y="1037979"/>
            <a:ext cx="10641498" cy="611649"/>
          </a:xfrm>
        </p:spPr>
        <p:txBody>
          <a:bodyPr/>
          <a:lstStyle/>
          <a:p>
            <a:r>
              <a:rPr lang="en-GB" dirty="0"/>
              <a:t>FutureNHS Platform: Online IR Hub</a:t>
            </a:r>
          </a:p>
        </p:txBody>
      </p:sp>
      <p:sp>
        <p:nvSpPr>
          <p:cNvPr id="3" name="Content Placeholder 2">
            <a:extLst>
              <a:ext uri="{FF2B5EF4-FFF2-40B4-BE49-F238E27FC236}">
                <a16:creationId xmlns:a16="http://schemas.microsoft.com/office/drawing/2014/main" id="{DF1ACDAE-DAF1-410A-9392-DCCC36B44256}"/>
              </a:ext>
            </a:extLst>
          </p:cNvPr>
          <p:cNvSpPr>
            <a:spLocks noGrp="1"/>
          </p:cNvSpPr>
          <p:nvPr>
            <p:ph sz="quarter" idx="10"/>
          </p:nvPr>
        </p:nvSpPr>
        <p:spPr>
          <a:xfrm>
            <a:off x="781878" y="2024743"/>
            <a:ext cx="10641498" cy="4274456"/>
          </a:xfrm>
        </p:spPr>
        <p:txBody>
          <a:bodyPr>
            <a:normAutofit/>
          </a:bodyPr>
          <a:lstStyle/>
          <a:p>
            <a:pPr marL="0" indent="0">
              <a:buNone/>
            </a:pPr>
            <a:r>
              <a:rPr lang="en-GB" sz="2000" b="1" dirty="0">
                <a:solidFill>
                  <a:srgbClr val="005EB8"/>
                </a:solidFill>
              </a:rPr>
              <a:t>What is the FutureNHS Platform</a:t>
            </a:r>
          </a:p>
          <a:p>
            <a:pPr marL="0" indent="0" algn="l">
              <a:lnSpc>
                <a:spcPct val="160000"/>
              </a:lnSpc>
              <a:buNone/>
            </a:pPr>
            <a:r>
              <a:rPr lang="en-GB" sz="1600" b="0" i="0" u="none" strike="noStrike" baseline="0" dirty="0"/>
              <a:t>The FutureNHS Platform, aims to empower </a:t>
            </a:r>
            <a:r>
              <a:rPr lang="en-GB" sz="1600" dirty="0"/>
              <a:t>users </a:t>
            </a:r>
            <a:r>
              <a:rPr lang="en-GB" sz="1600" b="0" i="0" u="none" strike="noStrike" baseline="0" dirty="0"/>
              <a:t>to co-develop, share, connect and work together more easily. The platform supports users to access and exchange knowledge and information on transformation, across health and social care. </a:t>
            </a:r>
            <a:r>
              <a:rPr lang="en-GB" sz="1600" dirty="0">
                <a:solidFill>
                  <a:srgbClr val="000000"/>
                </a:solidFill>
              </a:rPr>
              <a:t>It </a:t>
            </a:r>
            <a:r>
              <a:rPr lang="en-GB" sz="1600" b="0" i="0" u="none" strike="noStrike" baseline="0" dirty="0">
                <a:solidFill>
                  <a:srgbClr val="000000"/>
                </a:solidFill>
              </a:rPr>
              <a:t>is open to anyone working on transformational healthcare programmes across the NHS and wider health and social care family. </a:t>
            </a:r>
          </a:p>
          <a:p>
            <a:pPr marL="0" indent="0" algn="l">
              <a:lnSpc>
                <a:spcPct val="160000"/>
              </a:lnSpc>
              <a:buNone/>
            </a:pPr>
            <a:endParaRPr lang="en-GB" sz="1500" b="0" i="0" u="none" strike="noStrike" baseline="0" dirty="0"/>
          </a:p>
          <a:p>
            <a:pPr marL="0" indent="0">
              <a:buNone/>
            </a:pPr>
            <a:r>
              <a:rPr lang="en-GB" sz="2000" b="1" dirty="0">
                <a:solidFill>
                  <a:srgbClr val="005EB8"/>
                </a:solidFill>
              </a:rPr>
              <a:t>What is the Online International Recruitment (IR) Hub</a:t>
            </a:r>
          </a:p>
          <a:p>
            <a:pPr marL="0" indent="0">
              <a:lnSpc>
                <a:spcPct val="150000"/>
              </a:lnSpc>
              <a:buNone/>
            </a:pPr>
            <a:r>
              <a:rPr lang="en-GB" sz="1600" dirty="0"/>
              <a:t>The </a:t>
            </a:r>
            <a:r>
              <a:rPr lang="en-GB" sz="1600" dirty="0">
                <a:hlinkClick r:id="rId2"/>
              </a:rPr>
              <a:t>Online IR Hub</a:t>
            </a:r>
            <a:r>
              <a:rPr lang="en-GB" sz="1600" b="0" i="0" dirty="0">
                <a:effectLst/>
                <a:hlinkClick r:id="rId2"/>
              </a:rPr>
              <a:t> </a:t>
            </a:r>
            <a:r>
              <a:rPr lang="en-GB" sz="1600" b="0" i="0" dirty="0">
                <a:effectLst/>
              </a:rPr>
              <a:t>is a private workspace for IR Leads and Facilitators to discuss and share information on international recruitment relating to nursing and midwifery. It encourages </a:t>
            </a:r>
            <a:r>
              <a:rPr lang="en-GB" sz="1600" dirty="0"/>
              <a:t>users to</a:t>
            </a:r>
            <a:r>
              <a:rPr lang="en-GB" sz="1600" b="0" i="0" dirty="0">
                <a:effectLst/>
              </a:rPr>
              <a:t> participate in forums </a:t>
            </a:r>
            <a:r>
              <a:rPr lang="en-GB" sz="1600" dirty="0"/>
              <a:t>and</a:t>
            </a:r>
            <a:r>
              <a:rPr lang="en-GB" sz="1600" b="0" i="0" dirty="0">
                <a:effectLst/>
              </a:rPr>
              <a:t> create new discussion streams to help answer questions or provide support to others. </a:t>
            </a:r>
          </a:p>
          <a:p>
            <a:endParaRPr lang="en-GB" dirty="0">
              <a:solidFill>
                <a:srgbClr val="333333"/>
              </a:solidFill>
            </a:endParaRPr>
          </a:p>
          <a:p>
            <a:endParaRPr lang="en-GB" b="0" i="0" dirty="0">
              <a:solidFill>
                <a:srgbClr val="333333"/>
              </a:solidFill>
              <a:effectLst/>
            </a:endParaRPr>
          </a:p>
          <a:p>
            <a:pPr marL="0" indent="0">
              <a:buNone/>
            </a:pPr>
            <a:endParaRPr lang="en-GB" b="1" dirty="0"/>
          </a:p>
          <a:p>
            <a:pPr marL="0" indent="0">
              <a:buNone/>
            </a:pPr>
            <a:endParaRPr lang="en-GB" dirty="0"/>
          </a:p>
        </p:txBody>
      </p:sp>
    </p:spTree>
    <p:extLst>
      <p:ext uri="{BB962C8B-B14F-4D97-AF65-F5344CB8AC3E}">
        <p14:creationId xmlns:p14="http://schemas.microsoft.com/office/powerpoint/2010/main" val="3694055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92D40-E33C-41F1-BA30-2746254A3A36}"/>
              </a:ext>
            </a:extLst>
          </p:cNvPr>
          <p:cNvSpPr>
            <a:spLocks noGrp="1"/>
          </p:cNvSpPr>
          <p:nvPr>
            <p:ph type="title"/>
          </p:nvPr>
        </p:nvSpPr>
        <p:spPr/>
        <p:txBody>
          <a:bodyPr/>
          <a:lstStyle/>
          <a:p>
            <a:r>
              <a:rPr lang="en-GB" dirty="0"/>
              <a:t>What’s on the workspace?</a:t>
            </a:r>
          </a:p>
        </p:txBody>
      </p:sp>
      <p:sp>
        <p:nvSpPr>
          <p:cNvPr id="3" name="Content Placeholder 2">
            <a:extLst>
              <a:ext uri="{FF2B5EF4-FFF2-40B4-BE49-F238E27FC236}">
                <a16:creationId xmlns:a16="http://schemas.microsoft.com/office/drawing/2014/main" id="{DF1ACDAE-DAF1-410A-9392-DCCC36B44256}"/>
              </a:ext>
            </a:extLst>
          </p:cNvPr>
          <p:cNvSpPr>
            <a:spLocks noGrp="1"/>
          </p:cNvSpPr>
          <p:nvPr>
            <p:ph sz="quarter" idx="10"/>
          </p:nvPr>
        </p:nvSpPr>
        <p:spPr>
          <a:xfrm>
            <a:off x="781877" y="1833142"/>
            <a:ext cx="6076123" cy="4466057"/>
          </a:xfrm>
        </p:spPr>
        <p:txBody>
          <a:bodyPr>
            <a:normAutofit/>
          </a:bodyPr>
          <a:lstStyle/>
          <a:p>
            <a:pPr>
              <a:lnSpc>
                <a:spcPct val="150000"/>
              </a:lnSpc>
            </a:pPr>
            <a:r>
              <a:rPr lang="en-GB" sz="1600" b="0" i="0" dirty="0">
                <a:effectLst/>
              </a:rPr>
              <a:t>Good pra</a:t>
            </a:r>
            <a:r>
              <a:rPr lang="en-GB" sz="1600" dirty="0"/>
              <a:t>ctice examples from NHS Trusts.</a:t>
            </a:r>
          </a:p>
          <a:p>
            <a:pPr>
              <a:lnSpc>
                <a:spcPct val="150000"/>
              </a:lnSpc>
            </a:pPr>
            <a:r>
              <a:rPr lang="en-GB" sz="1600" dirty="0"/>
              <a:t>Discussion forums where users can exchange ideas and opinions.</a:t>
            </a:r>
          </a:p>
          <a:p>
            <a:pPr>
              <a:lnSpc>
                <a:spcPct val="150000"/>
              </a:lnSpc>
            </a:pPr>
            <a:r>
              <a:rPr lang="en-GB" sz="1600" b="0" i="0" dirty="0">
                <a:effectLst/>
              </a:rPr>
              <a:t>PowerPoint </a:t>
            </a:r>
            <a:r>
              <a:rPr lang="en-GB" sz="1600" dirty="0"/>
              <a:t>slides</a:t>
            </a:r>
            <a:r>
              <a:rPr lang="en-GB" sz="1600" b="0" i="0" dirty="0">
                <a:effectLst/>
              </a:rPr>
              <a:t> and video recordings from we</a:t>
            </a:r>
            <a:r>
              <a:rPr lang="en-GB" sz="1600" dirty="0"/>
              <a:t>binars.</a:t>
            </a:r>
          </a:p>
          <a:p>
            <a:pPr>
              <a:lnSpc>
                <a:spcPct val="150000"/>
              </a:lnSpc>
            </a:pPr>
            <a:r>
              <a:rPr lang="en-GB" sz="1600" b="0" i="0" dirty="0">
                <a:effectLst/>
              </a:rPr>
              <a:t>Tools and resources to support in leading and delivering international recruitment.</a:t>
            </a:r>
            <a:endParaRPr lang="en-GB" sz="1600" dirty="0"/>
          </a:p>
          <a:p>
            <a:pPr>
              <a:lnSpc>
                <a:spcPct val="150000"/>
              </a:lnSpc>
            </a:pPr>
            <a:r>
              <a:rPr lang="en-GB" sz="1600" dirty="0"/>
              <a:t>L</a:t>
            </a:r>
            <a:r>
              <a:rPr lang="en-GB" sz="1600" b="0" i="0" dirty="0">
                <a:effectLst/>
              </a:rPr>
              <a:t>atest news, guidance and updates on international recruitment.</a:t>
            </a:r>
          </a:p>
          <a:p>
            <a:pPr>
              <a:lnSpc>
                <a:spcPct val="150000"/>
              </a:lnSpc>
            </a:pPr>
            <a:r>
              <a:rPr lang="en-GB" sz="1600" dirty="0"/>
              <a:t>Upcoming international recruitment events.</a:t>
            </a:r>
          </a:p>
          <a:p>
            <a:endParaRPr lang="en-GB" dirty="0">
              <a:solidFill>
                <a:srgbClr val="333333"/>
              </a:solidFill>
            </a:endParaRPr>
          </a:p>
          <a:p>
            <a:endParaRPr lang="en-GB" b="0" i="0" dirty="0">
              <a:solidFill>
                <a:srgbClr val="333333"/>
              </a:solidFill>
              <a:effectLst/>
            </a:endParaRPr>
          </a:p>
          <a:p>
            <a:pPr marL="0" indent="0">
              <a:buNone/>
            </a:pPr>
            <a:endParaRPr lang="en-GB" b="1" dirty="0"/>
          </a:p>
          <a:p>
            <a:pPr marL="0" indent="0">
              <a:buNone/>
            </a:pPr>
            <a:endParaRPr lang="en-GB" dirty="0"/>
          </a:p>
        </p:txBody>
      </p:sp>
      <p:pic>
        <p:nvPicPr>
          <p:cNvPr id="4" name="Picture 4" descr="Information for international nurses during COVID-19">
            <a:extLst>
              <a:ext uri="{FF2B5EF4-FFF2-40B4-BE49-F238E27FC236}">
                <a16:creationId xmlns:a16="http://schemas.microsoft.com/office/drawing/2014/main" id="{B319C9A9-DD06-474D-AE6A-99F956AB34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4971" y="1833142"/>
            <a:ext cx="2525486" cy="34725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Publication cover: &quot;Personalised pastoral care for international recruitment during COVID-19&quot;">
            <a:extLst>
              <a:ext uri="{FF2B5EF4-FFF2-40B4-BE49-F238E27FC236}">
                <a16:creationId xmlns:a16="http://schemas.microsoft.com/office/drawing/2014/main" id="{10391796-9155-4EF5-A854-834F808EE0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4694" y="2911362"/>
            <a:ext cx="2405743" cy="359387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567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907B1-143F-4E31-BD19-B97517B1DD16}"/>
              </a:ext>
            </a:extLst>
          </p:cNvPr>
          <p:cNvSpPr>
            <a:spLocks noGrp="1"/>
          </p:cNvSpPr>
          <p:nvPr>
            <p:ph type="title"/>
          </p:nvPr>
        </p:nvSpPr>
        <p:spPr/>
        <p:txBody>
          <a:bodyPr>
            <a:normAutofit fontScale="90000"/>
          </a:bodyPr>
          <a:lstStyle/>
          <a:p>
            <a:r>
              <a:rPr lang="en-GB" dirty="0"/>
              <a:t>How to access the Online IR Hub: FutureNHS Platform</a:t>
            </a:r>
          </a:p>
        </p:txBody>
      </p:sp>
      <p:sp>
        <p:nvSpPr>
          <p:cNvPr id="3" name="Content Placeholder 2">
            <a:extLst>
              <a:ext uri="{FF2B5EF4-FFF2-40B4-BE49-F238E27FC236}">
                <a16:creationId xmlns:a16="http://schemas.microsoft.com/office/drawing/2014/main" id="{CE342D7E-C5C5-4D1E-94A3-3FC299BFEA7E}"/>
              </a:ext>
            </a:extLst>
          </p:cNvPr>
          <p:cNvSpPr>
            <a:spLocks noGrp="1"/>
          </p:cNvSpPr>
          <p:nvPr>
            <p:ph sz="quarter" idx="10"/>
          </p:nvPr>
        </p:nvSpPr>
        <p:spPr>
          <a:xfrm>
            <a:off x="781878" y="1833143"/>
            <a:ext cx="10909379" cy="1214858"/>
          </a:xfrm>
        </p:spPr>
        <p:txBody>
          <a:bodyPr>
            <a:noAutofit/>
          </a:bodyPr>
          <a:lstStyle/>
          <a:p>
            <a:pPr>
              <a:lnSpc>
                <a:spcPct val="100000"/>
              </a:lnSpc>
            </a:pPr>
            <a:r>
              <a:rPr lang="en-GB" dirty="0"/>
              <a:t>If you already have an FutureNHS account, log in and click on the </a:t>
            </a:r>
            <a:r>
              <a:rPr lang="en-GB" b="1" dirty="0"/>
              <a:t>‘My workspaces’ </a:t>
            </a:r>
            <a:r>
              <a:rPr lang="en-GB" dirty="0"/>
              <a:t>dropdown. Select </a:t>
            </a:r>
            <a:r>
              <a:rPr lang="en-GB" b="1" dirty="0"/>
              <a:t>‘Find a Workspace’ </a:t>
            </a:r>
            <a:r>
              <a:rPr lang="en-GB" dirty="0"/>
              <a:t>and search for </a:t>
            </a:r>
            <a:r>
              <a:rPr lang="en-GB" b="1" dirty="0"/>
              <a:t>‘International Recruitment’</a:t>
            </a:r>
            <a:r>
              <a:rPr lang="en-GB" dirty="0"/>
              <a:t>. </a:t>
            </a:r>
          </a:p>
          <a:p>
            <a:pPr>
              <a:lnSpc>
                <a:spcPct val="100000"/>
              </a:lnSpc>
            </a:pPr>
            <a:r>
              <a:rPr lang="en-GB" dirty="0"/>
              <a:t>Amend the email notification settings before you join and once your request has been approved you will receive a welcome email to confirm you are now a member.</a:t>
            </a:r>
          </a:p>
        </p:txBody>
      </p:sp>
      <p:pic>
        <p:nvPicPr>
          <p:cNvPr id="7" name="Picture 6">
            <a:extLst>
              <a:ext uri="{FF2B5EF4-FFF2-40B4-BE49-F238E27FC236}">
                <a16:creationId xmlns:a16="http://schemas.microsoft.com/office/drawing/2014/main" id="{94FFD5E3-FC7C-419F-9664-C13362DFA24E}"/>
              </a:ext>
            </a:extLst>
          </p:cNvPr>
          <p:cNvPicPr>
            <a:picLocks noChangeAspect="1"/>
          </p:cNvPicPr>
          <p:nvPr/>
        </p:nvPicPr>
        <p:blipFill>
          <a:blip r:embed="rId3"/>
          <a:stretch>
            <a:fillRect/>
          </a:stretch>
        </p:blipFill>
        <p:spPr>
          <a:xfrm>
            <a:off x="6994062" y="3429000"/>
            <a:ext cx="4201904" cy="1944463"/>
          </a:xfrm>
          <a:prstGeom prst="rect">
            <a:avLst/>
          </a:prstGeom>
        </p:spPr>
      </p:pic>
      <p:sp>
        <p:nvSpPr>
          <p:cNvPr id="4" name="TextBox 3">
            <a:extLst>
              <a:ext uri="{FF2B5EF4-FFF2-40B4-BE49-F238E27FC236}">
                <a16:creationId xmlns:a16="http://schemas.microsoft.com/office/drawing/2014/main" id="{5F6FA282-0F8F-481D-8D18-337D10EAC636}"/>
              </a:ext>
            </a:extLst>
          </p:cNvPr>
          <p:cNvSpPr txBox="1"/>
          <p:nvPr/>
        </p:nvSpPr>
        <p:spPr>
          <a:xfrm>
            <a:off x="3494314" y="4887686"/>
            <a:ext cx="184731" cy="369332"/>
          </a:xfrm>
          <a:prstGeom prst="rect">
            <a:avLst/>
          </a:prstGeom>
          <a:noFill/>
        </p:spPr>
        <p:txBody>
          <a:bodyPr wrap="none" rtlCol="0">
            <a:spAutoFit/>
          </a:bodyPr>
          <a:lstStyle/>
          <a:p>
            <a:endParaRPr lang="en-GB" dirty="0"/>
          </a:p>
        </p:txBody>
      </p:sp>
      <p:sp>
        <p:nvSpPr>
          <p:cNvPr id="8" name="Content Placeholder 2">
            <a:extLst>
              <a:ext uri="{FF2B5EF4-FFF2-40B4-BE49-F238E27FC236}">
                <a16:creationId xmlns:a16="http://schemas.microsoft.com/office/drawing/2014/main" id="{D5F7334A-0E19-4836-8AE3-0EFDB613CEC6}"/>
              </a:ext>
            </a:extLst>
          </p:cNvPr>
          <p:cNvSpPr txBox="1">
            <a:spLocks/>
          </p:cNvSpPr>
          <p:nvPr/>
        </p:nvSpPr>
        <p:spPr>
          <a:xfrm>
            <a:off x="781877" y="3048002"/>
            <a:ext cx="6054351" cy="34072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b="1" dirty="0">
                <a:solidFill>
                  <a:srgbClr val="005EB8"/>
                </a:solidFill>
              </a:rPr>
              <a:t>How to register</a:t>
            </a:r>
          </a:p>
          <a:p>
            <a:pPr>
              <a:lnSpc>
                <a:spcPct val="100000"/>
              </a:lnSpc>
            </a:pPr>
            <a:r>
              <a:rPr lang="en-GB" dirty="0"/>
              <a:t>If you’re not already a member, visit </a:t>
            </a:r>
            <a:r>
              <a:rPr lang="en-GB" dirty="0">
                <a:hlinkClick r:id="rId4"/>
              </a:rPr>
              <a:t>https://future.nhs.uk</a:t>
            </a:r>
            <a:r>
              <a:rPr lang="en-GB" dirty="0"/>
              <a:t> and follow the steps to register. Make sure you fill in all the mandatory fields marked with an * and that you read all the information.</a:t>
            </a:r>
          </a:p>
          <a:p>
            <a:pPr>
              <a:lnSpc>
                <a:spcPct val="100000"/>
              </a:lnSpc>
            </a:pPr>
            <a:r>
              <a:rPr lang="en-GB" dirty="0"/>
              <a:t>An email containing an activation link will be sent to you. If you don’t receive this, check your junk mail folder. Once you’ve activated your account, follow the steps above to join the Online IR Hub.</a:t>
            </a:r>
          </a:p>
          <a:p>
            <a:pPr marL="0" indent="0">
              <a:lnSpc>
                <a:spcPct val="100000"/>
              </a:lnSpc>
              <a:buFont typeface="Arial" panose="020B0604020202020204" pitchFamily="34" charset="0"/>
              <a:buNone/>
            </a:pPr>
            <a:r>
              <a:rPr lang="en-GB" b="1" dirty="0">
                <a:solidFill>
                  <a:srgbClr val="005EB8"/>
                </a:solidFill>
              </a:rPr>
              <a:t>Need help?</a:t>
            </a:r>
          </a:p>
          <a:p>
            <a:pPr>
              <a:lnSpc>
                <a:spcPct val="100000"/>
              </a:lnSpc>
            </a:pPr>
            <a:r>
              <a:rPr lang="en-GB" dirty="0">
                <a:solidFill>
                  <a:srgbClr val="000000"/>
                </a:solidFill>
              </a:rPr>
              <a:t>If you have any questions or you're unable to register, please contact the </a:t>
            </a:r>
            <a:r>
              <a:rPr lang="en-GB" dirty="0">
                <a:ea typeface="Times New Roman" panose="02020603050405020304" pitchFamily="18" charset="0"/>
                <a:cs typeface="Times New Roman" panose="02020603050405020304" pitchFamily="18" charset="0"/>
              </a:rPr>
              <a:t>Nursing and Midwifery International Recruitment Team</a:t>
            </a:r>
            <a:r>
              <a:rPr lang="en-GB" dirty="0">
                <a:latin typeface="Calibri" panose="020F0502020204030204" pitchFamily="34" charset="0"/>
                <a:ea typeface="Times New Roman" panose="02020603050405020304" pitchFamily="18" charset="0"/>
                <a:cs typeface="Times New Roman" panose="02020603050405020304" pitchFamily="18" charset="0"/>
              </a:rPr>
              <a:t> </a:t>
            </a:r>
            <a:r>
              <a:rPr lang="en-GB" dirty="0">
                <a:solidFill>
                  <a:srgbClr val="000000"/>
                </a:solidFill>
              </a:rPr>
              <a:t>via </a:t>
            </a:r>
            <a:r>
              <a:rPr lang="en-GB" dirty="0">
                <a:solidFill>
                  <a:srgbClr val="000000"/>
                </a:solidFill>
                <a:hlinkClick r:id="rId5"/>
              </a:rPr>
              <a:t>nhsi.workforce@nhs.net</a:t>
            </a:r>
            <a:r>
              <a:rPr lang="en-GB" dirty="0">
                <a:solidFill>
                  <a:srgbClr val="000000"/>
                </a:solidFill>
              </a:rPr>
              <a:t> </a:t>
            </a:r>
            <a:endParaRPr lang="en-GB" dirty="0"/>
          </a:p>
        </p:txBody>
      </p:sp>
    </p:spTree>
    <p:extLst>
      <p:ext uri="{BB962C8B-B14F-4D97-AF65-F5344CB8AC3E}">
        <p14:creationId xmlns:p14="http://schemas.microsoft.com/office/powerpoint/2010/main" val="234343069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2DFCB13856F548927977C3DCC522E9" ma:contentTypeVersion="13" ma:contentTypeDescription="Create a new document." ma:contentTypeScope="" ma:versionID="7f2df91918cb90020bf904dcce27fe34">
  <xsd:schema xmlns:xsd="http://www.w3.org/2001/XMLSchema" xmlns:xs="http://www.w3.org/2001/XMLSchema" xmlns:p="http://schemas.microsoft.com/office/2006/metadata/properties" xmlns:ns2="b28dba22-a9ae-4efc-b6e0-758834e115d3" xmlns:ns3="66300ae4-d25a-48e9-8264-dee6edb52dca" targetNamespace="http://schemas.microsoft.com/office/2006/metadata/properties" ma:root="true" ma:fieldsID="c9f788275b8d3beb887572471a784a41" ns2:_="" ns3:_="">
    <xsd:import namespace="b28dba22-a9ae-4efc-b6e0-758834e115d3"/>
    <xsd:import namespace="66300ae4-d25a-48e9-8264-dee6edb52dc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8dba22-a9ae-4efc-b6e0-758834e115d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300ae4-d25a-48e9-8264-dee6edb52dc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9EA58C-C32C-4DA7-A462-8E8399E6E6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8dba22-a9ae-4efc-b6e0-758834e115d3"/>
    <ds:schemaRef ds:uri="66300ae4-d25a-48e9-8264-dee6edb52d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A4D9FD49-C1C5-400A-B04D-90A236984D1F}">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f90e7bc6-a3db-487f-b513-bfabef5bed32"/>
    <ds:schemaRef ds:uri="http://schemas.openxmlformats.org/package/2006/metadata/core-properties"/>
    <ds:schemaRef ds:uri="5d66da30-c57e-467e-bd92-94ce3dcc2d9c"/>
    <ds:schemaRef ds:uri="cccaf3ac-2de9-44d4-aa31-54302fceb5f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1064</TotalTime>
  <Words>392</Words>
  <Application>Microsoft Office PowerPoint</Application>
  <PresentationFormat>Widescreen</PresentationFormat>
  <Paragraphs>27</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Custom Design</vt:lpstr>
      <vt:lpstr>Navigating the FutureNHS Platform</vt:lpstr>
      <vt:lpstr>FutureNHS Platform: Online IR Hub</vt:lpstr>
      <vt:lpstr>What’s on the workspace?</vt:lpstr>
      <vt:lpstr>How to access the Online IR Hub: FutureNHS Platform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dc:title>
  <dc:creator>Craig Sanderson</dc:creator>
  <cp:lastModifiedBy>Joanna</cp:lastModifiedBy>
  <cp:revision>106</cp:revision>
  <dcterms:created xsi:type="dcterms:W3CDTF">2017-05-03T08:06:17Z</dcterms:created>
  <dcterms:modified xsi:type="dcterms:W3CDTF">2021-11-26T09:47:47Z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0x0101004E2DFCB13856F548927977C3DCC522E9</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