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2" r:id="rId5"/>
    <p:sldId id="263" r:id="rId6"/>
    <p:sldId id="258" r:id="rId7"/>
    <p:sldId id="260" r:id="rId8"/>
    <p:sldId id="25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5B3E98"/>
    <a:srgbClr val="0073E4"/>
    <a:srgbClr val="FFEE08"/>
    <a:srgbClr val="FFF01A"/>
    <a:srgbClr val="3A4852"/>
    <a:srgbClr val="FFD700"/>
    <a:srgbClr val="BCDFFF"/>
    <a:srgbClr val="1733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7E05D-B2BB-4EAF-88BB-47B44DEC947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524F5B4-76EA-4D67-A273-AB152D5303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0E34003-C51B-4780-A6CE-CF771B30C762}"/>
              </a:ext>
            </a:extLst>
          </p:cNvPr>
          <p:cNvSpPr>
            <a:spLocks noGrp="1"/>
          </p:cNvSpPr>
          <p:nvPr>
            <p:ph type="dt" sz="half" idx="10"/>
          </p:nvPr>
        </p:nvSpPr>
        <p:spPr/>
        <p:txBody>
          <a:bodyPr/>
          <a:lstStyle/>
          <a:p>
            <a:fld id="{CBB7F57B-D3CF-4E45-A5D9-FF7BDFC48D58}" type="datetimeFigureOut">
              <a:rPr lang="en-GB" smtClean="0"/>
              <a:t>26/11/2021</a:t>
            </a:fld>
            <a:endParaRPr lang="en-GB"/>
          </a:p>
        </p:txBody>
      </p:sp>
      <p:sp>
        <p:nvSpPr>
          <p:cNvPr id="5" name="Footer Placeholder 4">
            <a:extLst>
              <a:ext uri="{FF2B5EF4-FFF2-40B4-BE49-F238E27FC236}">
                <a16:creationId xmlns:a16="http://schemas.microsoft.com/office/drawing/2014/main" id="{E34A5F0F-1DE9-408D-BB77-EECDEC0AE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CC789B-7788-4474-857A-BD0A18DCE9B0}"/>
              </a:ext>
            </a:extLst>
          </p:cNvPr>
          <p:cNvSpPr>
            <a:spLocks noGrp="1"/>
          </p:cNvSpPr>
          <p:nvPr>
            <p:ph type="sldNum" sz="quarter" idx="12"/>
          </p:nvPr>
        </p:nvSpPr>
        <p:spPr/>
        <p:txBody>
          <a:bodyPr/>
          <a:lstStyle/>
          <a:p>
            <a:fld id="{96CF7AE5-DD64-4357-B45C-FFF97EEFBA4B}" type="slidenum">
              <a:rPr lang="en-GB" smtClean="0"/>
              <a:t>‹#›</a:t>
            </a:fld>
            <a:endParaRPr lang="en-GB"/>
          </a:p>
        </p:txBody>
      </p:sp>
    </p:spTree>
    <p:extLst>
      <p:ext uri="{BB962C8B-B14F-4D97-AF65-F5344CB8AC3E}">
        <p14:creationId xmlns:p14="http://schemas.microsoft.com/office/powerpoint/2010/main" val="2324753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0C153-C40F-4AE9-803A-6A33675458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E627971-2FDC-434F-9F50-B6A325F157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18D52D-539A-427B-A6FC-2D38523D85A4}"/>
              </a:ext>
            </a:extLst>
          </p:cNvPr>
          <p:cNvSpPr>
            <a:spLocks noGrp="1"/>
          </p:cNvSpPr>
          <p:nvPr>
            <p:ph type="dt" sz="half" idx="10"/>
          </p:nvPr>
        </p:nvSpPr>
        <p:spPr/>
        <p:txBody>
          <a:bodyPr/>
          <a:lstStyle/>
          <a:p>
            <a:fld id="{CBB7F57B-D3CF-4E45-A5D9-FF7BDFC48D58}" type="datetimeFigureOut">
              <a:rPr lang="en-GB" smtClean="0"/>
              <a:t>26/11/2021</a:t>
            </a:fld>
            <a:endParaRPr lang="en-GB"/>
          </a:p>
        </p:txBody>
      </p:sp>
      <p:sp>
        <p:nvSpPr>
          <p:cNvPr id="5" name="Footer Placeholder 4">
            <a:extLst>
              <a:ext uri="{FF2B5EF4-FFF2-40B4-BE49-F238E27FC236}">
                <a16:creationId xmlns:a16="http://schemas.microsoft.com/office/drawing/2014/main" id="{CAFD0D04-8974-4D19-B0C5-8BBDE79907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2C5091-154F-4736-A180-2823F2C28286}"/>
              </a:ext>
            </a:extLst>
          </p:cNvPr>
          <p:cNvSpPr>
            <a:spLocks noGrp="1"/>
          </p:cNvSpPr>
          <p:nvPr>
            <p:ph type="sldNum" sz="quarter" idx="12"/>
          </p:nvPr>
        </p:nvSpPr>
        <p:spPr/>
        <p:txBody>
          <a:bodyPr/>
          <a:lstStyle/>
          <a:p>
            <a:fld id="{96CF7AE5-DD64-4357-B45C-FFF97EEFBA4B}" type="slidenum">
              <a:rPr lang="en-GB" smtClean="0"/>
              <a:t>‹#›</a:t>
            </a:fld>
            <a:endParaRPr lang="en-GB"/>
          </a:p>
        </p:txBody>
      </p:sp>
    </p:spTree>
    <p:extLst>
      <p:ext uri="{BB962C8B-B14F-4D97-AF65-F5344CB8AC3E}">
        <p14:creationId xmlns:p14="http://schemas.microsoft.com/office/powerpoint/2010/main" val="2278191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F29FA7-3BD9-4B71-A498-B2685F05550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B384919-9415-46E3-A85C-C2BEE91B3E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2DDD33-BB27-4AE6-BBC7-3CD19CE67F17}"/>
              </a:ext>
            </a:extLst>
          </p:cNvPr>
          <p:cNvSpPr>
            <a:spLocks noGrp="1"/>
          </p:cNvSpPr>
          <p:nvPr>
            <p:ph type="dt" sz="half" idx="10"/>
          </p:nvPr>
        </p:nvSpPr>
        <p:spPr/>
        <p:txBody>
          <a:bodyPr/>
          <a:lstStyle/>
          <a:p>
            <a:fld id="{CBB7F57B-D3CF-4E45-A5D9-FF7BDFC48D58}" type="datetimeFigureOut">
              <a:rPr lang="en-GB" smtClean="0"/>
              <a:t>26/11/2021</a:t>
            </a:fld>
            <a:endParaRPr lang="en-GB"/>
          </a:p>
        </p:txBody>
      </p:sp>
      <p:sp>
        <p:nvSpPr>
          <p:cNvPr id="5" name="Footer Placeholder 4">
            <a:extLst>
              <a:ext uri="{FF2B5EF4-FFF2-40B4-BE49-F238E27FC236}">
                <a16:creationId xmlns:a16="http://schemas.microsoft.com/office/drawing/2014/main" id="{94C78F8B-4541-4F0B-82DB-6FCB62D44B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6DBD2F-5F87-4E97-9C16-E2DBC509E263}"/>
              </a:ext>
            </a:extLst>
          </p:cNvPr>
          <p:cNvSpPr>
            <a:spLocks noGrp="1"/>
          </p:cNvSpPr>
          <p:nvPr>
            <p:ph type="sldNum" sz="quarter" idx="12"/>
          </p:nvPr>
        </p:nvSpPr>
        <p:spPr/>
        <p:txBody>
          <a:bodyPr/>
          <a:lstStyle/>
          <a:p>
            <a:fld id="{96CF7AE5-DD64-4357-B45C-FFF97EEFBA4B}" type="slidenum">
              <a:rPr lang="en-GB" smtClean="0"/>
              <a:t>‹#›</a:t>
            </a:fld>
            <a:endParaRPr lang="en-GB"/>
          </a:p>
        </p:txBody>
      </p:sp>
    </p:spTree>
    <p:extLst>
      <p:ext uri="{BB962C8B-B14F-4D97-AF65-F5344CB8AC3E}">
        <p14:creationId xmlns:p14="http://schemas.microsoft.com/office/powerpoint/2010/main" val="3469411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B4FFF-35B8-4D36-ACE4-B349ECE3A53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3FB9F83-B536-43C0-9A28-FACD26EB20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038B2F-1887-41C9-B80F-B1E956D7CF18}"/>
              </a:ext>
            </a:extLst>
          </p:cNvPr>
          <p:cNvSpPr>
            <a:spLocks noGrp="1"/>
          </p:cNvSpPr>
          <p:nvPr>
            <p:ph type="dt" sz="half" idx="10"/>
          </p:nvPr>
        </p:nvSpPr>
        <p:spPr/>
        <p:txBody>
          <a:bodyPr/>
          <a:lstStyle/>
          <a:p>
            <a:fld id="{CBB7F57B-D3CF-4E45-A5D9-FF7BDFC48D58}" type="datetimeFigureOut">
              <a:rPr lang="en-GB" smtClean="0"/>
              <a:t>26/11/2021</a:t>
            </a:fld>
            <a:endParaRPr lang="en-GB"/>
          </a:p>
        </p:txBody>
      </p:sp>
      <p:sp>
        <p:nvSpPr>
          <p:cNvPr id="5" name="Footer Placeholder 4">
            <a:extLst>
              <a:ext uri="{FF2B5EF4-FFF2-40B4-BE49-F238E27FC236}">
                <a16:creationId xmlns:a16="http://schemas.microsoft.com/office/drawing/2014/main" id="{5320177C-B426-4860-A2CF-00D25A2C08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D9D809-E21E-457C-8F50-9B346028CA84}"/>
              </a:ext>
            </a:extLst>
          </p:cNvPr>
          <p:cNvSpPr>
            <a:spLocks noGrp="1"/>
          </p:cNvSpPr>
          <p:nvPr>
            <p:ph type="sldNum" sz="quarter" idx="12"/>
          </p:nvPr>
        </p:nvSpPr>
        <p:spPr/>
        <p:txBody>
          <a:bodyPr/>
          <a:lstStyle/>
          <a:p>
            <a:fld id="{96CF7AE5-DD64-4357-B45C-FFF97EEFBA4B}" type="slidenum">
              <a:rPr lang="en-GB" smtClean="0"/>
              <a:t>‹#›</a:t>
            </a:fld>
            <a:endParaRPr lang="en-GB"/>
          </a:p>
        </p:txBody>
      </p:sp>
    </p:spTree>
    <p:extLst>
      <p:ext uri="{BB962C8B-B14F-4D97-AF65-F5344CB8AC3E}">
        <p14:creationId xmlns:p14="http://schemas.microsoft.com/office/powerpoint/2010/main" val="4017275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9D41B-3212-486A-9B95-1C00B553A4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42CF9DF-92C0-4DAB-BE56-A42EE20437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3FEA73-B3F4-443B-8265-362BE25CA73A}"/>
              </a:ext>
            </a:extLst>
          </p:cNvPr>
          <p:cNvSpPr>
            <a:spLocks noGrp="1"/>
          </p:cNvSpPr>
          <p:nvPr>
            <p:ph type="dt" sz="half" idx="10"/>
          </p:nvPr>
        </p:nvSpPr>
        <p:spPr/>
        <p:txBody>
          <a:bodyPr/>
          <a:lstStyle/>
          <a:p>
            <a:fld id="{CBB7F57B-D3CF-4E45-A5D9-FF7BDFC48D58}" type="datetimeFigureOut">
              <a:rPr lang="en-GB" smtClean="0"/>
              <a:t>26/11/2021</a:t>
            </a:fld>
            <a:endParaRPr lang="en-GB"/>
          </a:p>
        </p:txBody>
      </p:sp>
      <p:sp>
        <p:nvSpPr>
          <p:cNvPr id="5" name="Footer Placeholder 4">
            <a:extLst>
              <a:ext uri="{FF2B5EF4-FFF2-40B4-BE49-F238E27FC236}">
                <a16:creationId xmlns:a16="http://schemas.microsoft.com/office/drawing/2014/main" id="{31071EBA-0D6D-4A4C-8616-D676D2CD8A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4661AC-A275-456C-93AD-7CAD1950990C}"/>
              </a:ext>
            </a:extLst>
          </p:cNvPr>
          <p:cNvSpPr>
            <a:spLocks noGrp="1"/>
          </p:cNvSpPr>
          <p:nvPr>
            <p:ph type="sldNum" sz="quarter" idx="12"/>
          </p:nvPr>
        </p:nvSpPr>
        <p:spPr/>
        <p:txBody>
          <a:bodyPr/>
          <a:lstStyle/>
          <a:p>
            <a:fld id="{96CF7AE5-DD64-4357-B45C-FFF97EEFBA4B}" type="slidenum">
              <a:rPr lang="en-GB" smtClean="0"/>
              <a:t>‹#›</a:t>
            </a:fld>
            <a:endParaRPr lang="en-GB"/>
          </a:p>
        </p:txBody>
      </p:sp>
    </p:spTree>
    <p:extLst>
      <p:ext uri="{BB962C8B-B14F-4D97-AF65-F5344CB8AC3E}">
        <p14:creationId xmlns:p14="http://schemas.microsoft.com/office/powerpoint/2010/main" val="2416232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7B08E-E53A-4B54-817F-39A2F1232FC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9729F54-C89E-461E-A66D-EB3759F05F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F147AFB-6DCC-4EC6-B60D-FDD078BCD6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C0A3836-6027-41F2-BF54-4B2D2B950440}"/>
              </a:ext>
            </a:extLst>
          </p:cNvPr>
          <p:cNvSpPr>
            <a:spLocks noGrp="1"/>
          </p:cNvSpPr>
          <p:nvPr>
            <p:ph type="dt" sz="half" idx="10"/>
          </p:nvPr>
        </p:nvSpPr>
        <p:spPr/>
        <p:txBody>
          <a:bodyPr/>
          <a:lstStyle/>
          <a:p>
            <a:fld id="{CBB7F57B-D3CF-4E45-A5D9-FF7BDFC48D58}" type="datetimeFigureOut">
              <a:rPr lang="en-GB" smtClean="0"/>
              <a:t>26/11/2021</a:t>
            </a:fld>
            <a:endParaRPr lang="en-GB"/>
          </a:p>
        </p:txBody>
      </p:sp>
      <p:sp>
        <p:nvSpPr>
          <p:cNvPr id="6" name="Footer Placeholder 5">
            <a:extLst>
              <a:ext uri="{FF2B5EF4-FFF2-40B4-BE49-F238E27FC236}">
                <a16:creationId xmlns:a16="http://schemas.microsoft.com/office/drawing/2014/main" id="{ECEFB2A8-D8C4-4AA5-B128-F2AA6522180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D0E87F-3B96-4BEF-B1E0-93B7BE06F4FF}"/>
              </a:ext>
            </a:extLst>
          </p:cNvPr>
          <p:cNvSpPr>
            <a:spLocks noGrp="1"/>
          </p:cNvSpPr>
          <p:nvPr>
            <p:ph type="sldNum" sz="quarter" idx="12"/>
          </p:nvPr>
        </p:nvSpPr>
        <p:spPr/>
        <p:txBody>
          <a:bodyPr/>
          <a:lstStyle/>
          <a:p>
            <a:fld id="{96CF7AE5-DD64-4357-B45C-FFF97EEFBA4B}" type="slidenum">
              <a:rPr lang="en-GB" smtClean="0"/>
              <a:t>‹#›</a:t>
            </a:fld>
            <a:endParaRPr lang="en-GB"/>
          </a:p>
        </p:txBody>
      </p:sp>
    </p:spTree>
    <p:extLst>
      <p:ext uri="{BB962C8B-B14F-4D97-AF65-F5344CB8AC3E}">
        <p14:creationId xmlns:p14="http://schemas.microsoft.com/office/powerpoint/2010/main" val="2495697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F1B7E-2BD7-4FE1-A6CA-6B39802DEFE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37F347A-0C23-4929-AF53-4A96F3B94C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62CDF88-A5D6-4F42-9A84-E33E312EF2D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127540A-A686-4E62-BBFE-A6F7163123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C60532-CE0F-4671-9877-51AB41AA1F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6307D5D-BC83-4359-A333-D96BCBA84F7E}"/>
              </a:ext>
            </a:extLst>
          </p:cNvPr>
          <p:cNvSpPr>
            <a:spLocks noGrp="1"/>
          </p:cNvSpPr>
          <p:nvPr>
            <p:ph type="dt" sz="half" idx="10"/>
          </p:nvPr>
        </p:nvSpPr>
        <p:spPr/>
        <p:txBody>
          <a:bodyPr/>
          <a:lstStyle/>
          <a:p>
            <a:fld id="{CBB7F57B-D3CF-4E45-A5D9-FF7BDFC48D58}" type="datetimeFigureOut">
              <a:rPr lang="en-GB" smtClean="0"/>
              <a:t>26/11/2021</a:t>
            </a:fld>
            <a:endParaRPr lang="en-GB"/>
          </a:p>
        </p:txBody>
      </p:sp>
      <p:sp>
        <p:nvSpPr>
          <p:cNvPr id="8" name="Footer Placeholder 7">
            <a:extLst>
              <a:ext uri="{FF2B5EF4-FFF2-40B4-BE49-F238E27FC236}">
                <a16:creationId xmlns:a16="http://schemas.microsoft.com/office/drawing/2014/main" id="{3BC8C427-F7A5-4E31-B4B1-AD3AE72F436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A2F400D-0F55-4AD2-B543-D595F2CFA027}"/>
              </a:ext>
            </a:extLst>
          </p:cNvPr>
          <p:cNvSpPr>
            <a:spLocks noGrp="1"/>
          </p:cNvSpPr>
          <p:nvPr>
            <p:ph type="sldNum" sz="quarter" idx="12"/>
          </p:nvPr>
        </p:nvSpPr>
        <p:spPr/>
        <p:txBody>
          <a:bodyPr/>
          <a:lstStyle/>
          <a:p>
            <a:fld id="{96CF7AE5-DD64-4357-B45C-FFF97EEFBA4B}" type="slidenum">
              <a:rPr lang="en-GB" smtClean="0"/>
              <a:t>‹#›</a:t>
            </a:fld>
            <a:endParaRPr lang="en-GB"/>
          </a:p>
        </p:txBody>
      </p:sp>
    </p:spTree>
    <p:extLst>
      <p:ext uri="{BB962C8B-B14F-4D97-AF65-F5344CB8AC3E}">
        <p14:creationId xmlns:p14="http://schemas.microsoft.com/office/powerpoint/2010/main" val="1960150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89515-E780-4ECC-ACBE-7FC9A21BC40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F45E112-5A81-49C9-9661-984A19118BA1}"/>
              </a:ext>
            </a:extLst>
          </p:cNvPr>
          <p:cNvSpPr>
            <a:spLocks noGrp="1"/>
          </p:cNvSpPr>
          <p:nvPr>
            <p:ph type="dt" sz="half" idx="10"/>
          </p:nvPr>
        </p:nvSpPr>
        <p:spPr/>
        <p:txBody>
          <a:bodyPr/>
          <a:lstStyle/>
          <a:p>
            <a:fld id="{CBB7F57B-D3CF-4E45-A5D9-FF7BDFC48D58}" type="datetimeFigureOut">
              <a:rPr lang="en-GB" smtClean="0"/>
              <a:t>26/11/2021</a:t>
            </a:fld>
            <a:endParaRPr lang="en-GB"/>
          </a:p>
        </p:txBody>
      </p:sp>
      <p:sp>
        <p:nvSpPr>
          <p:cNvPr id="4" name="Footer Placeholder 3">
            <a:extLst>
              <a:ext uri="{FF2B5EF4-FFF2-40B4-BE49-F238E27FC236}">
                <a16:creationId xmlns:a16="http://schemas.microsoft.com/office/drawing/2014/main" id="{4FB91475-30A3-4A4A-AC9D-38EB89232E2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72D9E34-8A2B-4FAF-8A31-6982B3264AB5}"/>
              </a:ext>
            </a:extLst>
          </p:cNvPr>
          <p:cNvSpPr>
            <a:spLocks noGrp="1"/>
          </p:cNvSpPr>
          <p:nvPr>
            <p:ph type="sldNum" sz="quarter" idx="12"/>
          </p:nvPr>
        </p:nvSpPr>
        <p:spPr/>
        <p:txBody>
          <a:bodyPr/>
          <a:lstStyle/>
          <a:p>
            <a:fld id="{96CF7AE5-DD64-4357-B45C-FFF97EEFBA4B}" type="slidenum">
              <a:rPr lang="en-GB" smtClean="0"/>
              <a:t>‹#›</a:t>
            </a:fld>
            <a:endParaRPr lang="en-GB"/>
          </a:p>
        </p:txBody>
      </p:sp>
    </p:spTree>
    <p:extLst>
      <p:ext uri="{BB962C8B-B14F-4D97-AF65-F5344CB8AC3E}">
        <p14:creationId xmlns:p14="http://schemas.microsoft.com/office/powerpoint/2010/main" val="750741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0DE9EE-9060-4145-B4C9-7AC5E6CCC151}"/>
              </a:ext>
            </a:extLst>
          </p:cNvPr>
          <p:cNvSpPr>
            <a:spLocks noGrp="1"/>
          </p:cNvSpPr>
          <p:nvPr>
            <p:ph type="dt" sz="half" idx="10"/>
          </p:nvPr>
        </p:nvSpPr>
        <p:spPr/>
        <p:txBody>
          <a:bodyPr/>
          <a:lstStyle/>
          <a:p>
            <a:fld id="{CBB7F57B-D3CF-4E45-A5D9-FF7BDFC48D58}" type="datetimeFigureOut">
              <a:rPr lang="en-GB" smtClean="0"/>
              <a:t>26/11/2021</a:t>
            </a:fld>
            <a:endParaRPr lang="en-GB"/>
          </a:p>
        </p:txBody>
      </p:sp>
      <p:sp>
        <p:nvSpPr>
          <p:cNvPr id="3" name="Footer Placeholder 2">
            <a:extLst>
              <a:ext uri="{FF2B5EF4-FFF2-40B4-BE49-F238E27FC236}">
                <a16:creationId xmlns:a16="http://schemas.microsoft.com/office/drawing/2014/main" id="{90E9BA1D-8A1F-4C56-954F-687A71D1F34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9CE376F-F59F-4F79-81B3-1BA72CB422E2}"/>
              </a:ext>
            </a:extLst>
          </p:cNvPr>
          <p:cNvSpPr>
            <a:spLocks noGrp="1"/>
          </p:cNvSpPr>
          <p:nvPr>
            <p:ph type="sldNum" sz="quarter" idx="12"/>
          </p:nvPr>
        </p:nvSpPr>
        <p:spPr/>
        <p:txBody>
          <a:bodyPr/>
          <a:lstStyle/>
          <a:p>
            <a:fld id="{96CF7AE5-DD64-4357-B45C-FFF97EEFBA4B}" type="slidenum">
              <a:rPr lang="en-GB" smtClean="0"/>
              <a:t>‹#›</a:t>
            </a:fld>
            <a:endParaRPr lang="en-GB"/>
          </a:p>
        </p:txBody>
      </p:sp>
    </p:spTree>
    <p:extLst>
      <p:ext uri="{BB962C8B-B14F-4D97-AF65-F5344CB8AC3E}">
        <p14:creationId xmlns:p14="http://schemas.microsoft.com/office/powerpoint/2010/main" val="1036002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6EE3E-A270-4A0C-AAA3-14D111CD43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03CC4E9-44F7-4356-AA80-895B291FD3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6FDAE7B-7449-457B-A68C-0113C4084E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0FE40D-E05F-436F-BD90-F535C44B1BE3}"/>
              </a:ext>
            </a:extLst>
          </p:cNvPr>
          <p:cNvSpPr>
            <a:spLocks noGrp="1"/>
          </p:cNvSpPr>
          <p:nvPr>
            <p:ph type="dt" sz="half" idx="10"/>
          </p:nvPr>
        </p:nvSpPr>
        <p:spPr/>
        <p:txBody>
          <a:bodyPr/>
          <a:lstStyle/>
          <a:p>
            <a:fld id="{CBB7F57B-D3CF-4E45-A5D9-FF7BDFC48D58}" type="datetimeFigureOut">
              <a:rPr lang="en-GB" smtClean="0"/>
              <a:t>26/11/2021</a:t>
            </a:fld>
            <a:endParaRPr lang="en-GB"/>
          </a:p>
        </p:txBody>
      </p:sp>
      <p:sp>
        <p:nvSpPr>
          <p:cNvPr id="6" name="Footer Placeholder 5">
            <a:extLst>
              <a:ext uri="{FF2B5EF4-FFF2-40B4-BE49-F238E27FC236}">
                <a16:creationId xmlns:a16="http://schemas.microsoft.com/office/drawing/2014/main" id="{5E910E3F-4016-4CDD-8420-ED44827DA2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9AE42D-E745-4FEF-B96A-A2DF0EBDBCAA}"/>
              </a:ext>
            </a:extLst>
          </p:cNvPr>
          <p:cNvSpPr>
            <a:spLocks noGrp="1"/>
          </p:cNvSpPr>
          <p:nvPr>
            <p:ph type="sldNum" sz="quarter" idx="12"/>
          </p:nvPr>
        </p:nvSpPr>
        <p:spPr/>
        <p:txBody>
          <a:bodyPr/>
          <a:lstStyle/>
          <a:p>
            <a:fld id="{96CF7AE5-DD64-4357-B45C-FFF97EEFBA4B}" type="slidenum">
              <a:rPr lang="en-GB" smtClean="0"/>
              <a:t>‹#›</a:t>
            </a:fld>
            <a:endParaRPr lang="en-GB"/>
          </a:p>
        </p:txBody>
      </p:sp>
    </p:spTree>
    <p:extLst>
      <p:ext uri="{BB962C8B-B14F-4D97-AF65-F5344CB8AC3E}">
        <p14:creationId xmlns:p14="http://schemas.microsoft.com/office/powerpoint/2010/main" val="3959127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C08D3-1CF5-4541-8D17-955E1E11EA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CFE3B21-07EA-4D1B-A742-CE6820BACC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B9665F1-7CB4-4DEF-81F3-C6F602DB8F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E1D14D-CB6E-4D14-AFAC-883493E03858}"/>
              </a:ext>
            </a:extLst>
          </p:cNvPr>
          <p:cNvSpPr>
            <a:spLocks noGrp="1"/>
          </p:cNvSpPr>
          <p:nvPr>
            <p:ph type="dt" sz="half" idx="10"/>
          </p:nvPr>
        </p:nvSpPr>
        <p:spPr/>
        <p:txBody>
          <a:bodyPr/>
          <a:lstStyle/>
          <a:p>
            <a:fld id="{CBB7F57B-D3CF-4E45-A5D9-FF7BDFC48D58}" type="datetimeFigureOut">
              <a:rPr lang="en-GB" smtClean="0"/>
              <a:t>26/11/2021</a:t>
            </a:fld>
            <a:endParaRPr lang="en-GB"/>
          </a:p>
        </p:txBody>
      </p:sp>
      <p:sp>
        <p:nvSpPr>
          <p:cNvPr id="6" name="Footer Placeholder 5">
            <a:extLst>
              <a:ext uri="{FF2B5EF4-FFF2-40B4-BE49-F238E27FC236}">
                <a16:creationId xmlns:a16="http://schemas.microsoft.com/office/drawing/2014/main" id="{A52A99C9-F70E-4C93-8C39-86FD83293FC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0339BEB-BC52-44CE-B4CB-2BC812867D94}"/>
              </a:ext>
            </a:extLst>
          </p:cNvPr>
          <p:cNvSpPr>
            <a:spLocks noGrp="1"/>
          </p:cNvSpPr>
          <p:nvPr>
            <p:ph type="sldNum" sz="quarter" idx="12"/>
          </p:nvPr>
        </p:nvSpPr>
        <p:spPr/>
        <p:txBody>
          <a:bodyPr/>
          <a:lstStyle/>
          <a:p>
            <a:fld id="{96CF7AE5-DD64-4357-B45C-FFF97EEFBA4B}" type="slidenum">
              <a:rPr lang="en-GB" smtClean="0"/>
              <a:t>‹#›</a:t>
            </a:fld>
            <a:endParaRPr lang="en-GB"/>
          </a:p>
        </p:txBody>
      </p:sp>
    </p:spTree>
    <p:extLst>
      <p:ext uri="{BB962C8B-B14F-4D97-AF65-F5344CB8AC3E}">
        <p14:creationId xmlns:p14="http://schemas.microsoft.com/office/powerpoint/2010/main" val="2712174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BEBEBF-D027-4262-BDE6-BA009D5042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8317C78-8BA6-4B35-9C62-FBC3E576B1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AC40FE-5BF2-4962-90D0-96BE50C40A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B7F57B-D3CF-4E45-A5D9-FF7BDFC48D58}" type="datetimeFigureOut">
              <a:rPr lang="en-GB" smtClean="0"/>
              <a:t>26/11/2021</a:t>
            </a:fld>
            <a:endParaRPr lang="en-GB"/>
          </a:p>
        </p:txBody>
      </p:sp>
      <p:sp>
        <p:nvSpPr>
          <p:cNvPr id="5" name="Footer Placeholder 4">
            <a:extLst>
              <a:ext uri="{FF2B5EF4-FFF2-40B4-BE49-F238E27FC236}">
                <a16:creationId xmlns:a16="http://schemas.microsoft.com/office/drawing/2014/main" id="{B7A52D78-AE47-45B6-A077-B6F7F51A7E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27BA6B6-67C6-4387-9E38-6FAEF34334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CF7AE5-DD64-4357-B45C-FFF97EEFBA4B}" type="slidenum">
              <a:rPr lang="en-GB" smtClean="0"/>
              <a:t>‹#›</a:t>
            </a:fld>
            <a:endParaRPr lang="en-GB"/>
          </a:p>
        </p:txBody>
      </p:sp>
    </p:spTree>
    <p:extLst>
      <p:ext uri="{BB962C8B-B14F-4D97-AF65-F5344CB8AC3E}">
        <p14:creationId xmlns:p14="http://schemas.microsoft.com/office/powerpoint/2010/main" val="4276739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AFA41-61FC-4B4E-892A-FEAC29F6D5C2}"/>
              </a:ext>
            </a:extLst>
          </p:cNvPr>
          <p:cNvSpPr>
            <a:spLocks noGrp="1"/>
          </p:cNvSpPr>
          <p:nvPr>
            <p:ph type="ctrTitle"/>
          </p:nvPr>
        </p:nvSpPr>
        <p:spPr>
          <a:xfrm>
            <a:off x="609599" y="1609971"/>
            <a:ext cx="9972675" cy="2387600"/>
          </a:xfrm>
        </p:spPr>
        <p:txBody>
          <a:bodyPr>
            <a:normAutofit fontScale="90000"/>
          </a:bodyPr>
          <a:lstStyle/>
          <a:p>
            <a:pPr algn="l"/>
            <a:r>
              <a:rPr lang="en-GB" b="1" dirty="0">
                <a:solidFill>
                  <a:srgbClr val="005EB8"/>
                </a:solidFill>
                <a:latin typeface="+mn-lt"/>
              </a:rPr>
              <a:t>International Nurse Recruitment </a:t>
            </a:r>
            <a:br>
              <a:rPr lang="en-GB" b="1" dirty="0">
                <a:solidFill>
                  <a:srgbClr val="005EB8"/>
                </a:solidFill>
                <a:latin typeface="+mn-lt"/>
              </a:rPr>
            </a:br>
            <a:r>
              <a:rPr lang="en-GB" b="1" dirty="0">
                <a:solidFill>
                  <a:srgbClr val="005EB8"/>
                </a:solidFill>
                <a:latin typeface="+mn-lt"/>
              </a:rPr>
              <a:t>to a Care Home Setting</a:t>
            </a:r>
          </a:p>
        </p:txBody>
      </p:sp>
      <p:sp>
        <p:nvSpPr>
          <p:cNvPr id="3" name="Subtitle 2">
            <a:extLst>
              <a:ext uri="{FF2B5EF4-FFF2-40B4-BE49-F238E27FC236}">
                <a16:creationId xmlns:a16="http://schemas.microsoft.com/office/drawing/2014/main" id="{D363EA0D-51D3-42DC-94B7-FB6DDCB13893}"/>
              </a:ext>
            </a:extLst>
          </p:cNvPr>
          <p:cNvSpPr>
            <a:spLocks noGrp="1"/>
          </p:cNvSpPr>
          <p:nvPr>
            <p:ph type="subTitle" idx="1"/>
          </p:nvPr>
        </p:nvSpPr>
        <p:spPr>
          <a:xfrm>
            <a:off x="609600" y="3997571"/>
            <a:ext cx="9144000" cy="969962"/>
          </a:xfrm>
        </p:spPr>
        <p:txBody>
          <a:bodyPr/>
          <a:lstStyle/>
          <a:p>
            <a:pPr algn="l"/>
            <a:r>
              <a:rPr lang="en-GB" dirty="0"/>
              <a:t>Laura Catterall – Clinical Quality Lead – Hertfordshire Division</a:t>
            </a:r>
          </a:p>
          <a:p>
            <a:pPr algn="l"/>
            <a:r>
              <a:rPr lang="en-GB" sz="1600" dirty="0"/>
              <a:t>Thursday 25th November 2021</a:t>
            </a:r>
            <a:endParaRPr lang="en-GB" sz="1600" b="1" dirty="0"/>
          </a:p>
        </p:txBody>
      </p:sp>
      <p:pic>
        <p:nvPicPr>
          <p:cNvPr id="7" name="Picture 6" descr="A picture containing text&#10;&#10;Description automatically generated">
            <a:extLst>
              <a:ext uri="{FF2B5EF4-FFF2-40B4-BE49-F238E27FC236}">
                <a16:creationId xmlns:a16="http://schemas.microsoft.com/office/drawing/2014/main" id="{BDAA36DD-D097-4236-837A-39591EA035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9091" y="155067"/>
            <a:ext cx="3528500" cy="1454904"/>
          </a:xfrm>
          <a:prstGeom prst="rect">
            <a:avLst/>
          </a:prstGeom>
        </p:spPr>
      </p:pic>
      <p:pic>
        <p:nvPicPr>
          <p:cNvPr id="11" name="Picture 10">
            <a:extLst>
              <a:ext uri="{FF2B5EF4-FFF2-40B4-BE49-F238E27FC236}">
                <a16:creationId xmlns:a16="http://schemas.microsoft.com/office/drawing/2014/main" id="{EC9D7D57-6794-4F8D-805E-0A0DA9C6B17F}"/>
              </a:ext>
            </a:extLst>
          </p:cNvPr>
          <p:cNvPicPr>
            <a:picLocks noChangeAspect="1"/>
          </p:cNvPicPr>
          <p:nvPr/>
        </p:nvPicPr>
        <p:blipFill>
          <a:blip r:embed="rId3"/>
          <a:stretch>
            <a:fillRect/>
          </a:stretch>
        </p:blipFill>
        <p:spPr>
          <a:xfrm>
            <a:off x="0" y="6492748"/>
            <a:ext cx="12192000" cy="377952"/>
          </a:xfrm>
          <a:prstGeom prst="rect">
            <a:avLst/>
          </a:prstGeom>
        </p:spPr>
      </p:pic>
      <p:pic>
        <p:nvPicPr>
          <p:cNvPr id="9" name="Picture 8">
            <a:extLst>
              <a:ext uri="{FF2B5EF4-FFF2-40B4-BE49-F238E27FC236}">
                <a16:creationId xmlns:a16="http://schemas.microsoft.com/office/drawing/2014/main" id="{FCF87C81-E314-49A5-9887-B434C8318A05}"/>
              </a:ext>
            </a:extLst>
          </p:cNvPr>
          <p:cNvPicPr>
            <a:picLocks noChangeAspect="1"/>
          </p:cNvPicPr>
          <p:nvPr/>
        </p:nvPicPr>
        <p:blipFill>
          <a:blip r:embed="rId4"/>
          <a:stretch>
            <a:fillRect/>
          </a:stretch>
        </p:blipFill>
        <p:spPr>
          <a:xfrm>
            <a:off x="700659" y="4961385"/>
            <a:ext cx="2461641" cy="672631"/>
          </a:xfrm>
          <a:prstGeom prst="rect">
            <a:avLst/>
          </a:prstGeom>
        </p:spPr>
      </p:pic>
    </p:spTree>
    <p:extLst>
      <p:ext uri="{BB962C8B-B14F-4D97-AF65-F5344CB8AC3E}">
        <p14:creationId xmlns:p14="http://schemas.microsoft.com/office/powerpoint/2010/main" val="975007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0C7D0-BAA2-4FEF-8BBD-577DB8E6A383}"/>
              </a:ext>
            </a:extLst>
          </p:cNvPr>
          <p:cNvSpPr>
            <a:spLocks noGrp="1"/>
          </p:cNvSpPr>
          <p:nvPr>
            <p:ph type="title"/>
          </p:nvPr>
        </p:nvSpPr>
        <p:spPr>
          <a:xfrm>
            <a:off x="413371" y="248842"/>
            <a:ext cx="11365258" cy="813593"/>
          </a:xfrm>
        </p:spPr>
        <p:txBody>
          <a:bodyPr>
            <a:normAutofit/>
          </a:bodyPr>
          <a:lstStyle/>
          <a:p>
            <a:pPr algn="ctr"/>
            <a:r>
              <a:rPr lang="en-GB" sz="4000" b="1" dirty="0">
                <a:solidFill>
                  <a:srgbClr val="005EB8"/>
                </a:solidFill>
              </a:rPr>
              <a:t>Background </a:t>
            </a:r>
          </a:p>
        </p:txBody>
      </p:sp>
      <p:pic>
        <p:nvPicPr>
          <p:cNvPr id="4" name="Picture 3">
            <a:extLst>
              <a:ext uri="{FF2B5EF4-FFF2-40B4-BE49-F238E27FC236}">
                <a16:creationId xmlns:a16="http://schemas.microsoft.com/office/drawing/2014/main" id="{AA8D0779-DBA5-40F8-940C-9969EA12F785}"/>
              </a:ext>
            </a:extLst>
          </p:cNvPr>
          <p:cNvPicPr>
            <a:picLocks noChangeAspect="1"/>
          </p:cNvPicPr>
          <p:nvPr/>
        </p:nvPicPr>
        <p:blipFill>
          <a:blip r:embed="rId2"/>
          <a:stretch>
            <a:fillRect/>
          </a:stretch>
        </p:blipFill>
        <p:spPr>
          <a:xfrm>
            <a:off x="10319656" y="230188"/>
            <a:ext cx="1579002" cy="652329"/>
          </a:xfrm>
          <a:prstGeom prst="rect">
            <a:avLst/>
          </a:prstGeom>
        </p:spPr>
      </p:pic>
      <p:pic>
        <p:nvPicPr>
          <p:cNvPr id="7" name="Picture 6">
            <a:extLst>
              <a:ext uri="{FF2B5EF4-FFF2-40B4-BE49-F238E27FC236}">
                <a16:creationId xmlns:a16="http://schemas.microsoft.com/office/drawing/2014/main" id="{4089DF1E-0220-489A-B803-5BC79923D8EE}"/>
              </a:ext>
            </a:extLst>
          </p:cNvPr>
          <p:cNvPicPr>
            <a:picLocks noChangeAspect="1"/>
          </p:cNvPicPr>
          <p:nvPr/>
        </p:nvPicPr>
        <p:blipFill>
          <a:blip r:embed="rId3"/>
          <a:stretch>
            <a:fillRect/>
          </a:stretch>
        </p:blipFill>
        <p:spPr>
          <a:xfrm>
            <a:off x="0" y="6492748"/>
            <a:ext cx="12192000" cy="377952"/>
          </a:xfrm>
          <a:prstGeom prst="rect">
            <a:avLst/>
          </a:prstGeom>
        </p:spPr>
      </p:pic>
      <p:sp>
        <p:nvSpPr>
          <p:cNvPr id="8" name="Content Placeholder 7">
            <a:extLst>
              <a:ext uri="{FF2B5EF4-FFF2-40B4-BE49-F238E27FC236}">
                <a16:creationId xmlns:a16="http://schemas.microsoft.com/office/drawing/2014/main" id="{FF90B116-902C-450D-AADB-17B901F9EB7D}"/>
              </a:ext>
            </a:extLst>
          </p:cNvPr>
          <p:cNvSpPr>
            <a:spLocks noGrp="1"/>
          </p:cNvSpPr>
          <p:nvPr>
            <p:ph idx="1"/>
          </p:nvPr>
        </p:nvSpPr>
        <p:spPr>
          <a:xfrm>
            <a:off x="413372" y="1364488"/>
            <a:ext cx="11485286" cy="4948342"/>
          </a:xfrm>
        </p:spPr>
        <p:txBody>
          <a:bodyPr>
            <a:noAutofit/>
          </a:bodyPr>
          <a:lstStyle/>
          <a:p>
            <a:pPr marL="269875" indent="-269875">
              <a:lnSpc>
                <a:spcPct val="100000"/>
              </a:lnSpc>
              <a:spcBef>
                <a:spcPts val="0"/>
              </a:spcBef>
              <a:spcAft>
                <a:spcPts val="600"/>
              </a:spcAft>
            </a:pPr>
            <a:r>
              <a:rPr lang="en-GB" sz="2200" dirty="0">
                <a:solidFill>
                  <a:srgbClr val="000000"/>
                </a:solidFill>
                <a:cs typeface="Arial" panose="020B0604020202020204" pitchFamily="34" charset="0"/>
              </a:rPr>
              <a:t>Setting up a new Care Home Team meant we could look at some of the barriers we had faced in recruiting international nurses differently</a:t>
            </a:r>
          </a:p>
          <a:p>
            <a:pPr marL="269875" indent="-269875">
              <a:lnSpc>
                <a:spcPct val="100000"/>
              </a:lnSpc>
              <a:spcBef>
                <a:spcPts val="0"/>
              </a:spcBef>
              <a:spcAft>
                <a:spcPts val="600"/>
              </a:spcAft>
            </a:pPr>
            <a:r>
              <a:rPr lang="en-GB" sz="2200" b="0" i="0" dirty="0">
                <a:solidFill>
                  <a:srgbClr val="000000"/>
                </a:solidFill>
                <a:effectLst/>
                <a:cs typeface="Arial" panose="020B0604020202020204" pitchFamily="34" charset="0"/>
              </a:rPr>
              <a:t>There were a high number of Band 5 vacancies in the Hertfordshire </a:t>
            </a:r>
            <a:r>
              <a:rPr lang="en-GB" sz="2200" dirty="0">
                <a:solidFill>
                  <a:srgbClr val="000000"/>
                </a:solidFill>
                <a:cs typeface="Arial" panose="020B0604020202020204" pitchFamily="34" charset="0"/>
              </a:rPr>
              <a:t>division</a:t>
            </a:r>
            <a:endParaRPr lang="en-GB" sz="2200" b="0" i="0" dirty="0">
              <a:solidFill>
                <a:srgbClr val="000000"/>
              </a:solidFill>
              <a:effectLst/>
              <a:cs typeface="Arial" panose="020B0604020202020204" pitchFamily="34" charset="0"/>
            </a:endParaRPr>
          </a:p>
          <a:p>
            <a:pPr marL="269875" indent="-269875">
              <a:lnSpc>
                <a:spcPct val="100000"/>
              </a:lnSpc>
              <a:spcBef>
                <a:spcPts val="0"/>
              </a:spcBef>
              <a:spcAft>
                <a:spcPts val="600"/>
              </a:spcAft>
            </a:pPr>
            <a:r>
              <a:rPr lang="en-GB" sz="2200" dirty="0">
                <a:solidFill>
                  <a:srgbClr val="000000"/>
                </a:solidFill>
                <a:cs typeface="Arial" panose="020B0604020202020204" pitchFamily="34" charset="0"/>
              </a:rPr>
              <a:t>We were approached by CLCH international recruitment team to see if having international nurses in the community in the Hertfordshire Division was possible</a:t>
            </a:r>
            <a:endParaRPr lang="en-GB" sz="2200" b="0" i="0" dirty="0">
              <a:solidFill>
                <a:srgbClr val="000000"/>
              </a:solidFill>
              <a:effectLst/>
              <a:cs typeface="Arial" panose="020B0604020202020204" pitchFamily="34" charset="0"/>
            </a:endParaRPr>
          </a:p>
          <a:p>
            <a:pPr marL="269875" indent="-269875">
              <a:lnSpc>
                <a:spcPct val="100000"/>
              </a:lnSpc>
              <a:spcBef>
                <a:spcPts val="0"/>
              </a:spcBef>
              <a:spcAft>
                <a:spcPts val="600"/>
              </a:spcAft>
            </a:pPr>
            <a:r>
              <a:rPr lang="en-GB" sz="2200" b="0" i="0" dirty="0">
                <a:solidFill>
                  <a:srgbClr val="000000"/>
                </a:solidFill>
                <a:effectLst/>
                <a:cs typeface="Arial" panose="020B0604020202020204" pitchFamily="34" charset="0"/>
              </a:rPr>
              <a:t>We took them up on their offer to have the support of well trained and highly experienced nurses willing to work in the UK and in Hertfordshire </a:t>
            </a:r>
          </a:p>
          <a:p>
            <a:pPr marL="269875" indent="-269875">
              <a:lnSpc>
                <a:spcPct val="100000"/>
              </a:lnSpc>
              <a:spcBef>
                <a:spcPts val="0"/>
              </a:spcBef>
              <a:spcAft>
                <a:spcPts val="600"/>
              </a:spcAft>
            </a:pPr>
            <a:r>
              <a:rPr lang="en-GB" sz="2200" dirty="0">
                <a:solidFill>
                  <a:srgbClr val="000000"/>
                </a:solidFill>
                <a:cs typeface="Arial" panose="020B0604020202020204" pitchFamily="34" charset="0"/>
              </a:rPr>
              <a:t>The virtual interviews were lined up through agencies. As this recruitment cohort was for the whole Trust, the interviews were conducted by the international recruitment team. However we would have like to have been a part of the process.</a:t>
            </a:r>
          </a:p>
          <a:p>
            <a:pPr marL="269875" indent="-269875">
              <a:lnSpc>
                <a:spcPct val="100000"/>
              </a:lnSpc>
              <a:spcBef>
                <a:spcPts val="0"/>
              </a:spcBef>
              <a:spcAft>
                <a:spcPts val="600"/>
              </a:spcAft>
            </a:pPr>
            <a:r>
              <a:rPr lang="en-GB" sz="2200" dirty="0">
                <a:solidFill>
                  <a:srgbClr val="000000"/>
                </a:solidFill>
                <a:cs typeface="Arial" panose="020B0604020202020204" pitchFamily="34" charset="0"/>
              </a:rPr>
              <a:t>One of the benefits of this approach is that the International recruitment team manage all the liaison, accommodation, travel passes (Arriva buses in Hertfordshire), OSCE support, ‘care package’, etc.</a:t>
            </a:r>
            <a:endParaRPr lang="en-GB" sz="2200" dirty="0">
              <a:cs typeface="Arial" panose="020B0604020202020204" pitchFamily="34" charset="0"/>
            </a:endParaRPr>
          </a:p>
        </p:txBody>
      </p:sp>
      <p:pic>
        <p:nvPicPr>
          <p:cNvPr id="15" name="Picture 14">
            <a:extLst>
              <a:ext uri="{FF2B5EF4-FFF2-40B4-BE49-F238E27FC236}">
                <a16:creationId xmlns:a16="http://schemas.microsoft.com/office/drawing/2014/main" id="{83FA4B3E-C9AD-4B5A-B98D-E128417DD8BD}"/>
              </a:ext>
            </a:extLst>
          </p:cNvPr>
          <p:cNvPicPr>
            <a:picLocks noChangeAspect="1"/>
          </p:cNvPicPr>
          <p:nvPr/>
        </p:nvPicPr>
        <p:blipFill>
          <a:blip r:embed="rId4"/>
          <a:stretch>
            <a:fillRect/>
          </a:stretch>
        </p:blipFill>
        <p:spPr>
          <a:xfrm>
            <a:off x="413371" y="248842"/>
            <a:ext cx="1933317" cy="522518"/>
          </a:xfrm>
          <a:prstGeom prst="rect">
            <a:avLst/>
          </a:prstGeom>
        </p:spPr>
      </p:pic>
    </p:spTree>
    <p:extLst>
      <p:ext uri="{BB962C8B-B14F-4D97-AF65-F5344CB8AC3E}">
        <p14:creationId xmlns:p14="http://schemas.microsoft.com/office/powerpoint/2010/main" val="2758298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DB43E-5FFA-454F-B4ED-4EEF209E8B60}"/>
              </a:ext>
            </a:extLst>
          </p:cNvPr>
          <p:cNvSpPr>
            <a:spLocks noGrp="1"/>
          </p:cNvSpPr>
          <p:nvPr>
            <p:ph type="title"/>
          </p:nvPr>
        </p:nvSpPr>
        <p:spPr>
          <a:xfrm>
            <a:off x="0" y="24558"/>
            <a:ext cx="12192000" cy="953685"/>
          </a:xfrm>
        </p:spPr>
        <p:txBody>
          <a:bodyPr>
            <a:normAutofit/>
          </a:bodyPr>
          <a:lstStyle/>
          <a:p>
            <a:pPr algn="ctr"/>
            <a:r>
              <a:rPr lang="en-GB" sz="4000" b="1" dirty="0">
                <a:solidFill>
                  <a:srgbClr val="005EB8"/>
                </a:solidFill>
              </a:rPr>
              <a:t>Kat and Ren</a:t>
            </a:r>
          </a:p>
        </p:txBody>
      </p:sp>
      <p:sp>
        <p:nvSpPr>
          <p:cNvPr id="3" name="Content Placeholder 2">
            <a:extLst>
              <a:ext uri="{FF2B5EF4-FFF2-40B4-BE49-F238E27FC236}">
                <a16:creationId xmlns:a16="http://schemas.microsoft.com/office/drawing/2014/main" id="{635A2EA8-F1F9-42A4-AB1A-C56F61A14FBC}"/>
              </a:ext>
            </a:extLst>
          </p:cNvPr>
          <p:cNvSpPr>
            <a:spLocks noGrp="1"/>
          </p:cNvSpPr>
          <p:nvPr>
            <p:ph idx="1"/>
          </p:nvPr>
        </p:nvSpPr>
        <p:spPr>
          <a:xfrm>
            <a:off x="386156" y="1507524"/>
            <a:ext cx="11506773" cy="4582282"/>
          </a:xfrm>
        </p:spPr>
        <p:txBody>
          <a:bodyPr>
            <a:normAutofit/>
          </a:bodyPr>
          <a:lstStyle/>
          <a:p>
            <a:pPr marL="0" indent="0">
              <a:lnSpc>
                <a:spcPct val="100000"/>
              </a:lnSpc>
              <a:spcBef>
                <a:spcPts val="0"/>
              </a:spcBef>
              <a:spcAft>
                <a:spcPts val="600"/>
              </a:spcAft>
              <a:buNone/>
            </a:pPr>
            <a:r>
              <a:rPr lang="en-GB" sz="2400" dirty="0"/>
              <a:t>Rather than have Kat and Ren stand up here and talk at you, we are going to show you two short films they made telling a bit about themselves and their experience of the whole process:</a:t>
            </a:r>
          </a:p>
          <a:p>
            <a:pPr marL="266700" indent="-266700">
              <a:lnSpc>
                <a:spcPct val="100000"/>
              </a:lnSpc>
              <a:spcBef>
                <a:spcPts val="0"/>
              </a:spcBef>
              <a:spcAft>
                <a:spcPts val="600"/>
              </a:spcAft>
            </a:pPr>
            <a:r>
              <a:rPr lang="en-GB" sz="2400" dirty="0"/>
              <a:t>Considering coming to the UK</a:t>
            </a:r>
          </a:p>
          <a:p>
            <a:pPr marL="266700" indent="-266700">
              <a:lnSpc>
                <a:spcPct val="100000"/>
              </a:lnSpc>
              <a:spcBef>
                <a:spcPts val="0"/>
              </a:spcBef>
              <a:spcAft>
                <a:spcPts val="600"/>
              </a:spcAft>
            </a:pPr>
            <a:r>
              <a:rPr lang="en-GB" sz="2400" dirty="0"/>
              <a:t>The decision to apply</a:t>
            </a:r>
          </a:p>
          <a:p>
            <a:pPr marL="266700" indent="-266700">
              <a:lnSpc>
                <a:spcPct val="100000"/>
              </a:lnSpc>
              <a:spcBef>
                <a:spcPts val="0"/>
              </a:spcBef>
              <a:spcAft>
                <a:spcPts val="600"/>
              </a:spcAft>
            </a:pPr>
            <a:r>
              <a:rPr lang="en-GB" sz="2400" dirty="0"/>
              <a:t>Coming to the UK</a:t>
            </a:r>
          </a:p>
          <a:p>
            <a:pPr marL="266700" indent="-266700">
              <a:lnSpc>
                <a:spcPct val="100000"/>
              </a:lnSpc>
              <a:spcBef>
                <a:spcPts val="0"/>
              </a:spcBef>
              <a:spcAft>
                <a:spcPts val="600"/>
              </a:spcAft>
            </a:pPr>
            <a:r>
              <a:rPr lang="en-GB" sz="2400" dirty="0"/>
              <a:t>Joining CLCH</a:t>
            </a:r>
          </a:p>
        </p:txBody>
      </p:sp>
      <p:sp>
        <p:nvSpPr>
          <p:cNvPr id="4" name="TextBox 3">
            <a:extLst>
              <a:ext uri="{FF2B5EF4-FFF2-40B4-BE49-F238E27FC236}">
                <a16:creationId xmlns:a16="http://schemas.microsoft.com/office/drawing/2014/main" id="{DE4087A9-78E0-4B1B-88BD-D8EEEE33C1A0}"/>
              </a:ext>
            </a:extLst>
          </p:cNvPr>
          <p:cNvSpPr txBox="1"/>
          <p:nvPr/>
        </p:nvSpPr>
        <p:spPr>
          <a:xfrm>
            <a:off x="100557" y="6245884"/>
            <a:ext cx="1880643" cy="246221"/>
          </a:xfrm>
          <a:prstGeom prst="rect">
            <a:avLst/>
          </a:prstGeom>
          <a:noFill/>
        </p:spPr>
        <p:txBody>
          <a:bodyPr wrap="none" rtlCol="0">
            <a:spAutoFit/>
          </a:bodyPr>
          <a:lstStyle/>
          <a:p>
            <a:r>
              <a:rPr lang="en-GB" sz="1000" dirty="0">
                <a:solidFill>
                  <a:schemeClr val="tx1">
                    <a:lumMod val="65000"/>
                    <a:lumOff val="35000"/>
                  </a:schemeClr>
                </a:solidFill>
              </a:rPr>
              <a:t>Source: NHS Digital DQMI scores</a:t>
            </a:r>
          </a:p>
        </p:txBody>
      </p:sp>
      <p:pic>
        <p:nvPicPr>
          <p:cNvPr id="5" name="Picture 4">
            <a:extLst>
              <a:ext uri="{FF2B5EF4-FFF2-40B4-BE49-F238E27FC236}">
                <a16:creationId xmlns:a16="http://schemas.microsoft.com/office/drawing/2014/main" id="{2936897A-C48B-4E0C-869F-7FBDC14CA3D0}"/>
              </a:ext>
            </a:extLst>
          </p:cNvPr>
          <p:cNvPicPr>
            <a:picLocks noChangeAspect="1"/>
          </p:cNvPicPr>
          <p:nvPr/>
        </p:nvPicPr>
        <p:blipFill>
          <a:blip r:embed="rId2"/>
          <a:stretch>
            <a:fillRect/>
          </a:stretch>
        </p:blipFill>
        <p:spPr>
          <a:xfrm>
            <a:off x="10313928" y="299646"/>
            <a:ext cx="1579001" cy="652329"/>
          </a:xfrm>
          <a:prstGeom prst="rect">
            <a:avLst/>
          </a:prstGeom>
        </p:spPr>
      </p:pic>
      <p:sp>
        <p:nvSpPr>
          <p:cNvPr id="18" name="Rectangle 17">
            <a:extLst>
              <a:ext uri="{FF2B5EF4-FFF2-40B4-BE49-F238E27FC236}">
                <a16:creationId xmlns:a16="http://schemas.microsoft.com/office/drawing/2014/main" id="{49ED26EC-F414-41FF-BE88-BDD04D8C5C48}"/>
              </a:ext>
            </a:extLst>
          </p:cNvPr>
          <p:cNvSpPr/>
          <p:nvPr/>
        </p:nvSpPr>
        <p:spPr>
          <a:xfrm>
            <a:off x="0" y="6513365"/>
            <a:ext cx="4887646" cy="360754"/>
          </a:xfrm>
          <a:prstGeom prst="rect">
            <a:avLst/>
          </a:prstGeom>
          <a:solidFill>
            <a:srgbClr val="17338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14B1E840-F885-4B66-9C95-13E58DA24068}"/>
              </a:ext>
            </a:extLst>
          </p:cNvPr>
          <p:cNvSpPr/>
          <p:nvPr/>
        </p:nvSpPr>
        <p:spPr>
          <a:xfrm>
            <a:off x="6726101" y="6500665"/>
            <a:ext cx="1838455" cy="360754"/>
          </a:xfrm>
          <a:prstGeom prst="rect">
            <a:avLst/>
          </a:prstGeom>
          <a:solidFill>
            <a:srgbClr val="BCD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6AD2336E-E9B0-4E12-B968-A1CEDEEAEABD}"/>
              </a:ext>
            </a:extLst>
          </p:cNvPr>
          <p:cNvSpPr/>
          <p:nvPr/>
        </p:nvSpPr>
        <p:spPr>
          <a:xfrm>
            <a:off x="8564556" y="6500665"/>
            <a:ext cx="1838455" cy="360754"/>
          </a:xfrm>
          <a:prstGeom prst="rect">
            <a:avLst/>
          </a:prstGeom>
          <a:solidFill>
            <a:srgbClr val="FFD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7F75A26E-AA33-4B2E-85A9-A94537DC6797}"/>
              </a:ext>
            </a:extLst>
          </p:cNvPr>
          <p:cNvSpPr/>
          <p:nvPr/>
        </p:nvSpPr>
        <p:spPr>
          <a:xfrm>
            <a:off x="10353545" y="6500665"/>
            <a:ext cx="1838455" cy="360754"/>
          </a:xfrm>
          <a:prstGeom prst="rect">
            <a:avLst/>
          </a:prstGeom>
          <a:solidFill>
            <a:srgbClr val="FFEE08"/>
          </a:solidFill>
          <a:ln>
            <a:solidFill>
              <a:srgbClr val="FFF01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6F049A0C-3301-4EB6-8677-B8C989F345DF}"/>
              </a:ext>
            </a:extLst>
          </p:cNvPr>
          <p:cNvSpPr/>
          <p:nvPr/>
        </p:nvSpPr>
        <p:spPr>
          <a:xfrm>
            <a:off x="4887646" y="6500665"/>
            <a:ext cx="1838455" cy="360754"/>
          </a:xfrm>
          <a:prstGeom prst="rect">
            <a:avLst/>
          </a:prstGeom>
          <a:solidFill>
            <a:srgbClr val="0073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 name="Picture 14">
            <a:extLst>
              <a:ext uri="{FF2B5EF4-FFF2-40B4-BE49-F238E27FC236}">
                <a16:creationId xmlns:a16="http://schemas.microsoft.com/office/drawing/2014/main" id="{8FB06DD6-F122-46AE-933F-5E045C3C2909}"/>
              </a:ext>
            </a:extLst>
          </p:cNvPr>
          <p:cNvPicPr>
            <a:picLocks noChangeAspect="1"/>
          </p:cNvPicPr>
          <p:nvPr/>
        </p:nvPicPr>
        <p:blipFill>
          <a:blip r:embed="rId3"/>
          <a:stretch>
            <a:fillRect/>
          </a:stretch>
        </p:blipFill>
        <p:spPr>
          <a:xfrm>
            <a:off x="386157" y="299646"/>
            <a:ext cx="1933317" cy="522518"/>
          </a:xfrm>
          <a:prstGeom prst="rect">
            <a:avLst/>
          </a:prstGeom>
        </p:spPr>
      </p:pic>
    </p:spTree>
    <p:extLst>
      <p:ext uri="{BB962C8B-B14F-4D97-AF65-F5344CB8AC3E}">
        <p14:creationId xmlns:p14="http://schemas.microsoft.com/office/powerpoint/2010/main" val="282493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DB43E-5FFA-454F-B4ED-4EEF209E8B60}"/>
              </a:ext>
            </a:extLst>
          </p:cNvPr>
          <p:cNvSpPr>
            <a:spLocks noGrp="1"/>
          </p:cNvSpPr>
          <p:nvPr>
            <p:ph type="title"/>
          </p:nvPr>
        </p:nvSpPr>
        <p:spPr>
          <a:xfrm>
            <a:off x="-25400" y="0"/>
            <a:ext cx="12217400" cy="1325563"/>
          </a:xfrm>
        </p:spPr>
        <p:txBody>
          <a:bodyPr>
            <a:normAutofit/>
          </a:bodyPr>
          <a:lstStyle/>
          <a:p>
            <a:pPr algn="ctr"/>
            <a:r>
              <a:rPr lang="en-GB" sz="4000" b="1" dirty="0">
                <a:solidFill>
                  <a:srgbClr val="005EB8"/>
                </a:solidFill>
              </a:rPr>
              <a:t>Jenny</a:t>
            </a:r>
          </a:p>
        </p:txBody>
      </p:sp>
      <p:sp>
        <p:nvSpPr>
          <p:cNvPr id="3" name="Content Placeholder 2">
            <a:extLst>
              <a:ext uri="{FF2B5EF4-FFF2-40B4-BE49-F238E27FC236}">
                <a16:creationId xmlns:a16="http://schemas.microsoft.com/office/drawing/2014/main" id="{635A2EA8-F1F9-42A4-AB1A-C56F61A14FBC}"/>
              </a:ext>
            </a:extLst>
          </p:cNvPr>
          <p:cNvSpPr>
            <a:spLocks noGrp="1"/>
          </p:cNvSpPr>
          <p:nvPr>
            <p:ph idx="1"/>
          </p:nvPr>
        </p:nvSpPr>
        <p:spPr>
          <a:xfrm>
            <a:off x="319166" y="1537201"/>
            <a:ext cx="11528267" cy="4351338"/>
          </a:xfrm>
        </p:spPr>
        <p:txBody>
          <a:bodyPr>
            <a:normAutofit/>
          </a:bodyPr>
          <a:lstStyle/>
          <a:p>
            <a:pPr marL="357188" indent="-357188" algn="l">
              <a:lnSpc>
                <a:spcPct val="100000"/>
              </a:lnSpc>
              <a:spcBef>
                <a:spcPts val="0"/>
              </a:spcBef>
              <a:spcAft>
                <a:spcPts val="600"/>
              </a:spcAft>
              <a:buFont typeface="Arial" panose="020B0604020202020204" pitchFamily="34" charset="0"/>
              <a:buChar char="•"/>
            </a:pPr>
            <a:r>
              <a:rPr lang="en-GB" sz="2200" b="0" i="0" dirty="0">
                <a:solidFill>
                  <a:srgbClr val="242424"/>
                </a:solidFill>
                <a:effectLst/>
              </a:rPr>
              <a:t>Jenny </a:t>
            </a:r>
            <a:r>
              <a:rPr lang="en-GB" sz="2200" b="0" i="0" dirty="0" err="1">
                <a:solidFill>
                  <a:srgbClr val="242424"/>
                </a:solidFill>
                <a:effectLst/>
              </a:rPr>
              <a:t>Chady</a:t>
            </a:r>
            <a:r>
              <a:rPr lang="en-GB" sz="2200" b="0" i="0" dirty="0">
                <a:solidFill>
                  <a:srgbClr val="242424"/>
                </a:solidFill>
                <a:effectLst/>
              </a:rPr>
              <a:t>, Locality Manager for Care Home Team</a:t>
            </a:r>
          </a:p>
          <a:p>
            <a:pPr marL="357188" indent="-357188" algn="l">
              <a:lnSpc>
                <a:spcPct val="100000"/>
              </a:lnSpc>
              <a:spcBef>
                <a:spcPts val="0"/>
              </a:spcBef>
              <a:spcAft>
                <a:spcPts val="600"/>
              </a:spcAft>
              <a:buFont typeface="Arial" panose="020B0604020202020204" pitchFamily="34" charset="0"/>
              <a:buChar char="•"/>
            </a:pPr>
            <a:r>
              <a:rPr lang="en-GB" sz="2200" b="0" i="0" dirty="0">
                <a:solidFill>
                  <a:srgbClr val="242424"/>
                </a:solidFill>
                <a:effectLst/>
              </a:rPr>
              <a:t>Leading and supporting the team of qualified and unqualified staff, including inductions, training opportunities, clinical assessment, clinical supervision, overall management responsibility of the team</a:t>
            </a:r>
          </a:p>
          <a:p>
            <a:pPr marL="357188" indent="-357188" algn="l">
              <a:lnSpc>
                <a:spcPct val="100000"/>
              </a:lnSpc>
              <a:spcBef>
                <a:spcPts val="0"/>
              </a:spcBef>
              <a:spcAft>
                <a:spcPts val="600"/>
              </a:spcAft>
              <a:buFont typeface="Arial" panose="020B0604020202020204" pitchFamily="34" charset="0"/>
              <a:buChar char="•"/>
            </a:pPr>
            <a:r>
              <a:rPr lang="en-GB" sz="2200" dirty="0"/>
              <a:t>Aware that other areas of the Trust have international nurses working with them</a:t>
            </a:r>
          </a:p>
          <a:p>
            <a:pPr marL="357188" indent="-357188" algn="l">
              <a:lnSpc>
                <a:spcPct val="100000"/>
              </a:lnSpc>
              <a:spcBef>
                <a:spcPts val="0"/>
              </a:spcBef>
              <a:spcAft>
                <a:spcPts val="600"/>
              </a:spcAft>
              <a:buFont typeface="Arial" panose="020B0604020202020204" pitchFamily="34" charset="0"/>
              <a:buChar char="•"/>
            </a:pPr>
            <a:r>
              <a:rPr lang="en-GB" sz="2200" dirty="0"/>
              <a:t>Onboarding was supported by the international recruitment team but the induction process was managed locally within the team, and support from our PDNs and induction facilitator.</a:t>
            </a:r>
          </a:p>
          <a:p>
            <a:pPr marL="357188" indent="-357188">
              <a:lnSpc>
                <a:spcPct val="100000"/>
              </a:lnSpc>
              <a:spcBef>
                <a:spcPts val="0"/>
              </a:spcBef>
              <a:spcAft>
                <a:spcPts val="600"/>
              </a:spcAft>
            </a:pPr>
            <a:r>
              <a:rPr lang="en-GB" sz="2200" dirty="0"/>
              <a:t>It has been a really positive experience, Kat and Ren bring with them a wealth of knowledge and experience and we have made sure that the support was there so that they could thrive in the team. </a:t>
            </a:r>
          </a:p>
        </p:txBody>
      </p:sp>
      <p:sp>
        <p:nvSpPr>
          <p:cNvPr id="5" name="TextBox 4">
            <a:extLst>
              <a:ext uri="{FF2B5EF4-FFF2-40B4-BE49-F238E27FC236}">
                <a16:creationId xmlns:a16="http://schemas.microsoft.com/office/drawing/2014/main" id="{9210DF17-7F2F-4123-B504-3BEA92081E28}"/>
              </a:ext>
            </a:extLst>
          </p:cNvPr>
          <p:cNvSpPr txBox="1"/>
          <p:nvPr/>
        </p:nvSpPr>
        <p:spPr>
          <a:xfrm>
            <a:off x="0" y="6260750"/>
            <a:ext cx="4724400" cy="246221"/>
          </a:xfrm>
          <a:prstGeom prst="rect">
            <a:avLst/>
          </a:prstGeom>
          <a:noFill/>
        </p:spPr>
        <p:txBody>
          <a:bodyPr wrap="square" rtlCol="0">
            <a:spAutoFit/>
          </a:bodyPr>
          <a:lstStyle/>
          <a:p>
            <a:r>
              <a:rPr lang="en-GB" sz="1000" dirty="0">
                <a:solidFill>
                  <a:schemeClr val="tx1">
                    <a:lumMod val="75000"/>
                    <a:lumOff val="25000"/>
                  </a:schemeClr>
                </a:solidFill>
              </a:rPr>
              <a:t>Source: Community Services Dataset (CSDS), Ethnicity completeness</a:t>
            </a:r>
          </a:p>
        </p:txBody>
      </p:sp>
      <p:pic>
        <p:nvPicPr>
          <p:cNvPr id="6" name="Picture 5">
            <a:extLst>
              <a:ext uri="{FF2B5EF4-FFF2-40B4-BE49-F238E27FC236}">
                <a16:creationId xmlns:a16="http://schemas.microsoft.com/office/drawing/2014/main" id="{29717D9D-0382-4901-A7A7-0614A8D28111}"/>
              </a:ext>
            </a:extLst>
          </p:cNvPr>
          <p:cNvPicPr>
            <a:picLocks noChangeAspect="1"/>
          </p:cNvPicPr>
          <p:nvPr/>
        </p:nvPicPr>
        <p:blipFill>
          <a:blip r:embed="rId2"/>
          <a:stretch>
            <a:fillRect/>
          </a:stretch>
        </p:blipFill>
        <p:spPr>
          <a:xfrm>
            <a:off x="10317567" y="211638"/>
            <a:ext cx="1579001" cy="652329"/>
          </a:xfrm>
          <a:prstGeom prst="rect">
            <a:avLst/>
          </a:prstGeom>
        </p:spPr>
      </p:pic>
      <p:pic>
        <p:nvPicPr>
          <p:cNvPr id="7" name="Picture 6">
            <a:extLst>
              <a:ext uri="{FF2B5EF4-FFF2-40B4-BE49-F238E27FC236}">
                <a16:creationId xmlns:a16="http://schemas.microsoft.com/office/drawing/2014/main" id="{1A5CB8E6-7CD6-45C9-8AC6-14866F1C7C7B}"/>
              </a:ext>
            </a:extLst>
          </p:cNvPr>
          <p:cNvPicPr>
            <a:picLocks noChangeAspect="1"/>
          </p:cNvPicPr>
          <p:nvPr/>
        </p:nvPicPr>
        <p:blipFill>
          <a:blip r:embed="rId3"/>
          <a:stretch>
            <a:fillRect/>
          </a:stretch>
        </p:blipFill>
        <p:spPr>
          <a:xfrm>
            <a:off x="0" y="6506557"/>
            <a:ext cx="12192000" cy="377952"/>
          </a:xfrm>
          <a:prstGeom prst="rect">
            <a:avLst/>
          </a:prstGeom>
        </p:spPr>
      </p:pic>
      <p:pic>
        <p:nvPicPr>
          <p:cNvPr id="10" name="Picture 9">
            <a:extLst>
              <a:ext uri="{FF2B5EF4-FFF2-40B4-BE49-F238E27FC236}">
                <a16:creationId xmlns:a16="http://schemas.microsoft.com/office/drawing/2014/main" id="{371DB9B0-3DD8-4DB3-86FB-07E89FE9EDA2}"/>
              </a:ext>
            </a:extLst>
          </p:cNvPr>
          <p:cNvPicPr>
            <a:picLocks noChangeAspect="1"/>
          </p:cNvPicPr>
          <p:nvPr/>
        </p:nvPicPr>
        <p:blipFill>
          <a:blip r:embed="rId4"/>
          <a:stretch>
            <a:fillRect/>
          </a:stretch>
        </p:blipFill>
        <p:spPr>
          <a:xfrm>
            <a:off x="368300" y="276543"/>
            <a:ext cx="1933317" cy="522518"/>
          </a:xfrm>
          <a:prstGeom prst="rect">
            <a:avLst/>
          </a:prstGeom>
        </p:spPr>
      </p:pic>
    </p:spTree>
    <p:extLst>
      <p:ext uri="{BB962C8B-B14F-4D97-AF65-F5344CB8AC3E}">
        <p14:creationId xmlns:p14="http://schemas.microsoft.com/office/powerpoint/2010/main" val="2040138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2E1D7-C682-4886-A65B-EEDBC7931425}"/>
              </a:ext>
            </a:extLst>
          </p:cNvPr>
          <p:cNvSpPr>
            <a:spLocks noGrp="1"/>
          </p:cNvSpPr>
          <p:nvPr>
            <p:ph type="title"/>
          </p:nvPr>
        </p:nvSpPr>
        <p:spPr>
          <a:xfrm>
            <a:off x="0" y="18255"/>
            <a:ext cx="12192000" cy="1325563"/>
          </a:xfrm>
        </p:spPr>
        <p:txBody>
          <a:bodyPr/>
          <a:lstStyle/>
          <a:p>
            <a:pPr algn="ctr"/>
            <a:r>
              <a:rPr lang="en-GB" b="1" dirty="0">
                <a:solidFill>
                  <a:srgbClr val="005EB8"/>
                </a:solidFill>
              </a:rPr>
              <a:t>The process</a:t>
            </a:r>
          </a:p>
        </p:txBody>
      </p:sp>
      <p:sp>
        <p:nvSpPr>
          <p:cNvPr id="3" name="Content Placeholder 2">
            <a:extLst>
              <a:ext uri="{FF2B5EF4-FFF2-40B4-BE49-F238E27FC236}">
                <a16:creationId xmlns:a16="http://schemas.microsoft.com/office/drawing/2014/main" id="{6013FF7F-1314-4B09-AB33-9CCB4B45169E}"/>
              </a:ext>
            </a:extLst>
          </p:cNvPr>
          <p:cNvSpPr>
            <a:spLocks noGrp="1"/>
          </p:cNvSpPr>
          <p:nvPr>
            <p:ph idx="1"/>
          </p:nvPr>
        </p:nvSpPr>
        <p:spPr>
          <a:xfrm>
            <a:off x="241300" y="1745671"/>
            <a:ext cx="11564543" cy="4502906"/>
          </a:xfrm>
        </p:spPr>
        <p:txBody>
          <a:bodyPr>
            <a:noAutofit/>
          </a:bodyPr>
          <a:lstStyle/>
          <a:p>
            <a:pPr marL="355600" indent="-355600">
              <a:lnSpc>
                <a:spcPct val="100000"/>
              </a:lnSpc>
              <a:spcBef>
                <a:spcPts val="0"/>
              </a:spcBef>
              <a:spcAft>
                <a:spcPts val="600"/>
              </a:spcAft>
            </a:pPr>
            <a:r>
              <a:rPr lang="en-GB" sz="2200" dirty="0"/>
              <a:t>The recruitment process is well established now in CLCH, but new to the community nursing team in the Hertfordshire Division,  and managed by our international recruitment team. </a:t>
            </a:r>
          </a:p>
          <a:p>
            <a:pPr marL="355600" indent="-355600">
              <a:lnSpc>
                <a:spcPct val="100000"/>
              </a:lnSpc>
              <a:spcBef>
                <a:spcPts val="0"/>
              </a:spcBef>
              <a:spcAft>
                <a:spcPts val="600"/>
              </a:spcAft>
            </a:pPr>
            <a:r>
              <a:rPr lang="en-GB" sz="2200" dirty="0"/>
              <a:t>The benefits far out way our initial barriers such as driving, accommodation, concerns around skill sets. We have gained nurses that are willing to adapt to different situations, have experience of working in a variety of areas, high level of competency in assessment and care planning, fantastic communication skills and willing to seek opportunities to improve their skills and knowledge. </a:t>
            </a:r>
          </a:p>
          <a:p>
            <a:pPr marL="355600" indent="-355600">
              <a:lnSpc>
                <a:spcPct val="100000"/>
              </a:lnSpc>
              <a:spcBef>
                <a:spcPts val="0"/>
              </a:spcBef>
              <a:spcAft>
                <a:spcPts val="600"/>
              </a:spcAft>
            </a:pPr>
            <a:r>
              <a:rPr lang="en-GB" sz="2200" dirty="0"/>
              <a:t>It has been so successful that we have already welcomed 2 more nurses from Kenya, and have another nurse arriving next week!</a:t>
            </a:r>
          </a:p>
          <a:p>
            <a:pPr marL="355600" indent="-355600">
              <a:lnSpc>
                <a:spcPct val="100000"/>
              </a:lnSpc>
              <a:spcBef>
                <a:spcPts val="0"/>
              </a:spcBef>
              <a:spcAft>
                <a:spcPts val="600"/>
              </a:spcAft>
            </a:pPr>
            <a:r>
              <a:rPr lang="en-GB" sz="2200" dirty="0"/>
              <a:t>Community Nursing is a specialist area that is ever evolving and we need to adapt our ways of working to be able to support more international nurses into this field.</a:t>
            </a:r>
          </a:p>
        </p:txBody>
      </p:sp>
      <p:pic>
        <p:nvPicPr>
          <p:cNvPr id="4" name="Picture 3">
            <a:extLst>
              <a:ext uri="{FF2B5EF4-FFF2-40B4-BE49-F238E27FC236}">
                <a16:creationId xmlns:a16="http://schemas.microsoft.com/office/drawing/2014/main" id="{21EC1BBF-2264-4375-A0B3-2B3C6F7543E7}"/>
              </a:ext>
            </a:extLst>
          </p:cNvPr>
          <p:cNvPicPr>
            <a:picLocks noChangeAspect="1"/>
          </p:cNvPicPr>
          <p:nvPr/>
        </p:nvPicPr>
        <p:blipFill>
          <a:blip r:embed="rId2"/>
          <a:stretch>
            <a:fillRect/>
          </a:stretch>
        </p:blipFill>
        <p:spPr>
          <a:xfrm>
            <a:off x="10226842" y="289297"/>
            <a:ext cx="1579001" cy="652329"/>
          </a:xfrm>
          <a:prstGeom prst="rect">
            <a:avLst/>
          </a:prstGeom>
        </p:spPr>
      </p:pic>
      <p:pic>
        <p:nvPicPr>
          <p:cNvPr id="5" name="Picture 4">
            <a:extLst>
              <a:ext uri="{FF2B5EF4-FFF2-40B4-BE49-F238E27FC236}">
                <a16:creationId xmlns:a16="http://schemas.microsoft.com/office/drawing/2014/main" id="{DF147DA7-D3AD-4854-8438-595D1C919949}"/>
              </a:ext>
            </a:extLst>
          </p:cNvPr>
          <p:cNvPicPr>
            <a:picLocks noChangeAspect="1"/>
          </p:cNvPicPr>
          <p:nvPr/>
        </p:nvPicPr>
        <p:blipFill>
          <a:blip r:embed="rId3"/>
          <a:stretch>
            <a:fillRect/>
          </a:stretch>
        </p:blipFill>
        <p:spPr>
          <a:xfrm>
            <a:off x="0" y="6650769"/>
            <a:ext cx="12192000" cy="377952"/>
          </a:xfrm>
          <a:prstGeom prst="rect">
            <a:avLst/>
          </a:prstGeom>
        </p:spPr>
      </p:pic>
      <p:pic>
        <p:nvPicPr>
          <p:cNvPr id="7" name="Picture 6">
            <a:extLst>
              <a:ext uri="{FF2B5EF4-FFF2-40B4-BE49-F238E27FC236}">
                <a16:creationId xmlns:a16="http://schemas.microsoft.com/office/drawing/2014/main" id="{56679F5E-A0FF-48E1-963B-7E7C4D06DDDA}"/>
              </a:ext>
            </a:extLst>
          </p:cNvPr>
          <p:cNvPicPr>
            <a:picLocks noChangeAspect="1"/>
          </p:cNvPicPr>
          <p:nvPr/>
        </p:nvPicPr>
        <p:blipFill>
          <a:blip r:embed="rId4"/>
          <a:stretch>
            <a:fillRect/>
          </a:stretch>
        </p:blipFill>
        <p:spPr>
          <a:xfrm>
            <a:off x="386157" y="289297"/>
            <a:ext cx="1933317" cy="522518"/>
          </a:xfrm>
          <a:prstGeom prst="rect">
            <a:avLst/>
          </a:prstGeom>
        </p:spPr>
      </p:pic>
    </p:spTree>
    <p:extLst>
      <p:ext uri="{BB962C8B-B14F-4D97-AF65-F5344CB8AC3E}">
        <p14:creationId xmlns:p14="http://schemas.microsoft.com/office/powerpoint/2010/main" val="6858073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2DFCB13856F548927977C3DCC522E9" ma:contentTypeVersion="13" ma:contentTypeDescription="Create a new document." ma:contentTypeScope="" ma:versionID="7f2df91918cb90020bf904dcce27fe34">
  <xsd:schema xmlns:xsd="http://www.w3.org/2001/XMLSchema" xmlns:xs="http://www.w3.org/2001/XMLSchema" xmlns:p="http://schemas.microsoft.com/office/2006/metadata/properties" xmlns:ns2="b28dba22-a9ae-4efc-b6e0-758834e115d3" xmlns:ns3="66300ae4-d25a-48e9-8264-dee6edb52dca" targetNamespace="http://schemas.microsoft.com/office/2006/metadata/properties" ma:root="true" ma:fieldsID="c9f788275b8d3beb887572471a784a41" ns2:_="" ns3:_="">
    <xsd:import namespace="b28dba22-a9ae-4efc-b6e0-758834e115d3"/>
    <xsd:import namespace="66300ae4-d25a-48e9-8264-dee6edb52dc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8dba22-a9ae-4efc-b6e0-758834e115d3"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6300ae4-d25a-48e9-8264-dee6edb52dc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EEE9C85-5160-462A-965A-111BB58D16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8dba22-a9ae-4efc-b6e0-758834e115d3"/>
    <ds:schemaRef ds:uri="66300ae4-d25a-48e9-8264-dee6edb52d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F8361E6-ED81-4B41-89F3-00C817AB3A0A}">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3926E04-14EF-43A5-8974-840C5FEB544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1727</TotalTime>
  <Words>535</Words>
  <Application>Microsoft Office PowerPoint</Application>
  <PresentationFormat>Widescreen</PresentationFormat>
  <Paragraphs>29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International Nurse Recruitment  to a Care Home Setting</vt:lpstr>
      <vt:lpstr>Background </vt:lpstr>
      <vt:lpstr>Kat and Ren</vt:lpstr>
      <vt:lpstr>Jenny</vt:lpstr>
      <vt:lpstr>The 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HURLEY, Rob (CENTRAL LONDON COMMUNITY HEALTHCARE NHS TRUST)</dc:creator>
  <cp:lastModifiedBy>Joanna</cp:lastModifiedBy>
  <cp:revision>50</cp:revision>
  <dcterms:created xsi:type="dcterms:W3CDTF">2021-10-27T11:20:09Z</dcterms:created>
  <dcterms:modified xsi:type="dcterms:W3CDTF">2021-11-26T09:46:17Z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0x0101004E2DFCB13856F548927977C3DCC522E9</vt:lpwstr>
  </property>
</Properties>
</file>