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3" r:id="rId3"/>
    <p:sldId id="274" r:id="rId4"/>
    <p:sldId id="531" r:id="rId5"/>
    <p:sldId id="363" r:id="rId6"/>
    <p:sldId id="281" r:id="rId7"/>
    <p:sldId id="278" r:id="rId8"/>
    <p:sldId id="279" r:id="rId9"/>
    <p:sldId id="535" r:id="rId10"/>
    <p:sldId id="534" r:id="rId11"/>
    <p:sldId id="323" r:id="rId12"/>
    <p:sldId id="264" r:id="rId13"/>
    <p:sldId id="286" r:id="rId14"/>
    <p:sldId id="544" r:id="rId15"/>
    <p:sldId id="545" r:id="rId16"/>
    <p:sldId id="282" r:id="rId17"/>
    <p:sldId id="276" r:id="rId18"/>
    <p:sldId id="270" r:id="rId19"/>
    <p:sldId id="271" r:id="rId20"/>
    <p:sldId id="272" r:id="rId21"/>
    <p:sldId id="283" r:id="rId22"/>
    <p:sldId id="284" r:id="rId23"/>
    <p:sldId id="547" r:id="rId24"/>
    <p:sldId id="327" r:id="rId25"/>
    <p:sldId id="548" r:id="rId26"/>
    <p:sldId id="499" r:id="rId27"/>
    <p:sldId id="533" r:id="rId28"/>
    <p:sldId id="526" r:id="rId29"/>
    <p:sldId id="527" r:id="rId30"/>
    <p:sldId id="546" r:id="rId31"/>
    <p:sldId id="268" r:id="rId32"/>
    <p:sldId id="275" r:id="rId33"/>
    <p:sldId id="26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gmore Lois" initials="DL"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94660"/>
  </p:normalViewPr>
  <p:slideViewPr>
    <p:cSldViewPr>
      <p:cViewPr varScale="1">
        <p:scale>
          <a:sx n="113" d="100"/>
          <a:sy n="113" d="100"/>
        </p:scale>
        <p:origin x="15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7000A-35D5-433D-8F5C-B81BEBE268C0}" type="datetimeFigureOut">
              <a:rPr lang="en-GB" smtClean="0"/>
              <a:t>17/02/2020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37DC4-E6AF-43D4-B2DB-D97C91A794D5}" type="slidenum">
              <a:rPr lang="en-GB" smtClean="0"/>
              <a:t>‹#›</a:t>
            </a:fld>
            <a:endParaRPr lang="en-GB"/>
          </a:p>
        </p:txBody>
      </p:sp>
    </p:spTree>
    <p:extLst>
      <p:ext uri="{BB962C8B-B14F-4D97-AF65-F5344CB8AC3E}">
        <p14:creationId xmlns:p14="http://schemas.microsoft.com/office/powerpoint/2010/main" val="251837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584E0AF-D414-42CF-842F-AEDC8DEBC059}"/>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E70A431-3CF9-4427-87AB-53C36D8EBE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30259C5-27E3-4E1D-A32E-5B09BDC10B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90B7EF5-2E92-44F6-BC09-5FB7B6E376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a:extLst>
              <a:ext uri="{FF2B5EF4-FFF2-40B4-BE49-F238E27FC236}">
                <a16:creationId xmlns:a16="http://schemas.microsoft.com/office/drawing/2014/main" id="{DA835E0C-DC1A-4341-A783-2BA52E7C45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A4D24E-6394-4161-88DA-B7507FCF7943}" type="slidenum">
              <a:rPr lang="en-GB" altLang="en-US" smtClean="0"/>
              <a:pPr/>
              <a:t>5</a:t>
            </a:fld>
            <a:endParaRPr lang="en-GB" altLang="en-US"/>
          </a:p>
        </p:txBody>
      </p:sp>
    </p:spTree>
    <p:extLst>
      <p:ext uri="{BB962C8B-B14F-4D97-AF65-F5344CB8AC3E}">
        <p14:creationId xmlns:p14="http://schemas.microsoft.com/office/powerpoint/2010/main" val="342570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32316EC-F615-4B71-8FC8-16B9788B5F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E71CF0AD-C8D0-4863-83AD-FBA84F31B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9572" name="Slide Number Placeholder 3">
            <a:extLst>
              <a:ext uri="{FF2B5EF4-FFF2-40B4-BE49-F238E27FC236}">
                <a16:creationId xmlns:a16="http://schemas.microsoft.com/office/drawing/2014/main" id="{AF3A2C0C-6CC1-4A27-BE6D-1F93BE741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4BD2E2-FA51-4F94-B604-0DCC922C3D78}" type="slidenum">
              <a:rPr lang="en-GB" altLang="en-US" smtClean="0"/>
              <a:pPr/>
              <a:t>11</a:t>
            </a:fld>
            <a:endParaRPr lang="en-GB" altLang="en-US"/>
          </a:p>
        </p:txBody>
      </p:sp>
    </p:spTree>
    <p:extLst>
      <p:ext uri="{BB962C8B-B14F-4D97-AF65-F5344CB8AC3E}">
        <p14:creationId xmlns:p14="http://schemas.microsoft.com/office/powerpoint/2010/main" val="321697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F1EA5CE-9008-435E-9641-1ADF809120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DEDC2AF9-82BF-4F75-A119-CEF5FC3EE5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7524" name="Slide Number Placeholder 3">
            <a:extLst>
              <a:ext uri="{FF2B5EF4-FFF2-40B4-BE49-F238E27FC236}">
                <a16:creationId xmlns:a16="http://schemas.microsoft.com/office/drawing/2014/main" id="{F280A0DE-042A-457C-9260-F85F7EEF7D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564D29-59DD-475B-8B2A-80824B7CFF2B}" type="slidenum">
              <a:rPr lang="en-GB" altLang="en-US" smtClean="0"/>
              <a:pPr/>
              <a:t>26</a:t>
            </a:fld>
            <a:endParaRPr lang="en-GB" altLang="en-US"/>
          </a:p>
        </p:txBody>
      </p:sp>
    </p:spTree>
    <p:extLst>
      <p:ext uri="{BB962C8B-B14F-4D97-AF65-F5344CB8AC3E}">
        <p14:creationId xmlns:p14="http://schemas.microsoft.com/office/powerpoint/2010/main" val="29717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0E053732-8C43-44BB-9C23-D48120779F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5DA89B5D-1B86-4820-A0BB-2945EAD827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9812" name="Slide Number Placeholder 3">
            <a:extLst>
              <a:ext uri="{FF2B5EF4-FFF2-40B4-BE49-F238E27FC236}">
                <a16:creationId xmlns:a16="http://schemas.microsoft.com/office/drawing/2014/main" id="{4E73CC7B-773E-4CC7-858D-1D003E01E4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25C5DE-D0CA-43ED-8A8B-88CD436DD3CF}" type="slidenum">
              <a:rPr lang="en-GB" altLang="en-US" smtClean="0"/>
              <a:pPr/>
              <a:t>27</a:t>
            </a:fld>
            <a:endParaRPr lang="en-GB" altLang="en-US"/>
          </a:p>
        </p:txBody>
      </p:sp>
    </p:spTree>
    <p:extLst>
      <p:ext uri="{BB962C8B-B14F-4D97-AF65-F5344CB8AC3E}">
        <p14:creationId xmlns:p14="http://schemas.microsoft.com/office/powerpoint/2010/main" val="339861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D2321C30-48E9-4A97-8EE0-226E2E8A06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4C558253-DA7C-414B-855D-BC0563303F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3908" name="Slide Number Placeholder 3">
            <a:extLst>
              <a:ext uri="{FF2B5EF4-FFF2-40B4-BE49-F238E27FC236}">
                <a16:creationId xmlns:a16="http://schemas.microsoft.com/office/drawing/2014/main" id="{897F562E-B935-4098-8D57-70F980EBF4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E38FA52-755D-4F5E-8D48-22F1673A2A8A}" type="slidenum">
              <a:rPr lang="en-GB" altLang="en-US" smtClean="0"/>
              <a:pPr/>
              <a:t>28</a:t>
            </a:fld>
            <a:endParaRPr lang="en-GB" altLang="en-US"/>
          </a:p>
        </p:txBody>
      </p:sp>
    </p:spTree>
    <p:extLst>
      <p:ext uri="{BB962C8B-B14F-4D97-AF65-F5344CB8AC3E}">
        <p14:creationId xmlns:p14="http://schemas.microsoft.com/office/powerpoint/2010/main" val="322431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D9D00F98-B0DA-4C53-B5D0-227D285EEE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601D6AB5-13F1-4F03-82DE-39919A2403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5956" name="Slide Number Placeholder 3">
            <a:extLst>
              <a:ext uri="{FF2B5EF4-FFF2-40B4-BE49-F238E27FC236}">
                <a16:creationId xmlns:a16="http://schemas.microsoft.com/office/drawing/2014/main" id="{47A805F5-57CA-4EDE-88A5-FB1D1B94FE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67C81F-F739-428A-AD65-AFBC7DA34E88}" type="slidenum">
              <a:rPr lang="en-GB" altLang="en-US" smtClean="0"/>
              <a:pPr/>
              <a:t>29</a:t>
            </a:fld>
            <a:endParaRPr lang="en-GB" altLang="en-US"/>
          </a:p>
        </p:txBody>
      </p:sp>
    </p:spTree>
    <p:extLst>
      <p:ext uri="{BB962C8B-B14F-4D97-AF65-F5344CB8AC3E}">
        <p14:creationId xmlns:p14="http://schemas.microsoft.com/office/powerpoint/2010/main" val="195145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1D644D-1C85-43D9-830B-2237345D4842}" type="datetimeFigureOut">
              <a:rPr lang="en-GB" smtClean="0"/>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338449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1D644D-1C85-43D9-830B-2237345D4842}" type="datetimeFigureOut">
              <a:rPr lang="en-GB" smtClean="0"/>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29758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1D644D-1C85-43D9-830B-2237345D4842}" type="datetimeFigureOut">
              <a:rPr lang="en-GB" smtClean="0"/>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101007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6C0E7-766E-4E11-87D7-B1AD77520F1D}"/>
              </a:ext>
            </a:extLst>
          </p:cNvPr>
          <p:cNvSpPr/>
          <p:nvPr userDrawn="1"/>
        </p:nvSpPr>
        <p:spPr>
          <a:xfrm>
            <a:off x="8647113" y="273050"/>
            <a:ext cx="34607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hangingPunct="1">
              <a:defRPr/>
            </a:pPr>
            <a:endParaRPr lang="id-ID" sz="1350">
              <a:sym typeface="Arial" pitchFamily="-104" charset="0"/>
            </a:endParaRPr>
          </a:p>
        </p:txBody>
      </p:sp>
      <p:sp>
        <p:nvSpPr>
          <p:cNvPr id="3" name="Rectangle 2">
            <a:extLst>
              <a:ext uri="{FF2B5EF4-FFF2-40B4-BE49-F238E27FC236}">
                <a16:creationId xmlns:a16="http://schemas.microsoft.com/office/drawing/2014/main" id="{E947BDC4-2431-49AB-AD79-3DADBDA354C1}"/>
              </a:ext>
            </a:extLst>
          </p:cNvPr>
          <p:cNvSpPr/>
          <p:nvPr userDrawn="1"/>
        </p:nvSpPr>
        <p:spPr>
          <a:xfrm>
            <a:off x="8647113" y="641350"/>
            <a:ext cx="346075"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hangingPunct="1">
              <a:defRPr/>
            </a:pPr>
            <a:endParaRPr lang="id-ID" sz="1350">
              <a:sym typeface="Arial" pitchFamily="-104" charset="0"/>
            </a:endParaRPr>
          </a:p>
        </p:txBody>
      </p:sp>
      <p:sp>
        <p:nvSpPr>
          <p:cNvPr id="4" name="TextBox 3">
            <a:extLst>
              <a:ext uri="{FF2B5EF4-FFF2-40B4-BE49-F238E27FC236}">
                <a16:creationId xmlns:a16="http://schemas.microsoft.com/office/drawing/2014/main" id="{64DD5220-7390-433B-A5FC-99EED8BA1594}"/>
              </a:ext>
            </a:extLst>
          </p:cNvPr>
          <p:cNvSpPr txBox="1"/>
          <p:nvPr userDrawn="1"/>
        </p:nvSpPr>
        <p:spPr>
          <a:xfrm>
            <a:off x="8702675" y="304800"/>
            <a:ext cx="234950" cy="179388"/>
          </a:xfrm>
          <a:prstGeom prst="rect">
            <a:avLst/>
          </a:prstGeom>
          <a:noFill/>
        </p:spPr>
        <p:txBody>
          <a:bodyPr wrap="none" lIns="51435" tIns="25718" rIns="51435" bIns="25718">
            <a:spAutoFit/>
          </a:bodyPr>
          <a:lstStyle>
            <a:lvl1pPr>
              <a:defRPr sz="2800">
                <a:solidFill>
                  <a:schemeClr val="tx1"/>
                </a:solidFill>
                <a:latin typeface="Arial" panose="020B0604020202020204" pitchFamily="34" charset="0"/>
                <a:ea typeface="ヒラギノ角ゴ Pro W3" pitchFamily="4" charset="-128"/>
              </a:defRPr>
            </a:lvl1pPr>
            <a:lvl2pPr marL="37931725" indent="-37474525">
              <a:defRPr sz="2800">
                <a:solidFill>
                  <a:schemeClr val="tx1"/>
                </a:solidFill>
                <a:latin typeface="Arial" panose="020B0604020202020204" pitchFamily="34" charset="0"/>
                <a:ea typeface="ヒラギノ角ゴ Pro W3" pitchFamily="4" charset="-128"/>
              </a:defRPr>
            </a:lvl2pPr>
            <a:lvl3pPr>
              <a:defRPr sz="2800">
                <a:solidFill>
                  <a:schemeClr val="tx1"/>
                </a:solidFill>
                <a:latin typeface="Arial" panose="020B0604020202020204" pitchFamily="34" charset="0"/>
                <a:ea typeface="ヒラギノ角ゴ Pro W3" pitchFamily="4" charset="-128"/>
              </a:defRPr>
            </a:lvl3pPr>
            <a:lvl4pPr>
              <a:defRPr sz="2800">
                <a:solidFill>
                  <a:schemeClr val="tx1"/>
                </a:solidFill>
                <a:latin typeface="Arial" panose="020B0604020202020204" pitchFamily="34" charset="0"/>
                <a:ea typeface="ヒラギノ角ゴ Pro W3" pitchFamily="4" charset="-128"/>
              </a:defRPr>
            </a:lvl4pPr>
            <a:lvl5pPr>
              <a:defRPr sz="2800">
                <a:solidFill>
                  <a:schemeClr val="tx1"/>
                </a:solidFill>
                <a:latin typeface="Arial" panose="020B0604020202020204" pitchFamily="34" charset="0"/>
                <a:ea typeface="ヒラギノ角ゴ Pro W3" pitchFamily="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ヒラギノ角ゴ Pro W3" pitchFamily="4" charset="-128"/>
              </a:defRPr>
            </a:lvl9pPr>
          </a:lstStyle>
          <a:p>
            <a:pPr algn="ctr" eaLnBrk="1" hangingPunct="1">
              <a:defRPr/>
            </a:pPr>
            <a:fld id="{E5C361A6-9734-4A21-8F71-064376B1D496}" type="slidenum">
              <a:rPr lang="id-ID" altLang="en-US" sz="825" b="1" smtClean="0">
                <a:solidFill>
                  <a:schemeClr val="bg1"/>
                </a:solidFill>
                <a:sym typeface="Arial" panose="020B0604020202020204" pitchFamily="34" charset="0"/>
              </a:rPr>
              <a:pPr algn="ctr" eaLnBrk="1" hangingPunct="1">
                <a:defRPr/>
              </a:pPr>
              <a:t>‹#›</a:t>
            </a:fld>
            <a:endParaRPr lang="id-ID" altLang="en-US" sz="825">
              <a:solidFill>
                <a:schemeClr val="bg1"/>
              </a:solidFill>
              <a:sym typeface="Arial" panose="020B0604020202020204" pitchFamily="34" charset="0"/>
            </a:endParaRPr>
          </a:p>
        </p:txBody>
      </p:sp>
      <p:grpSp>
        <p:nvGrpSpPr>
          <p:cNvPr id="5" name="Group 5">
            <a:extLst>
              <a:ext uri="{FF2B5EF4-FFF2-40B4-BE49-F238E27FC236}">
                <a16:creationId xmlns:a16="http://schemas.microsoft.com/office/drawing/2014/main" id="{D07BC111-118F-4216-9849-AC7F1E8F140B}"/>
              </a:ext>
            </a:extLst>
          </p:cNvPr>
          <p:cNvGrpSpPr>
            <a:grpSpLocks/>
          </p:cNvGrpSpPr>
          <p:nvPr userDrawn="1"/>
        </p:nvGrpSpPr>
        <p:grpSpPr bwMode="auto">
          <a:xfrm>
            <a:off x="260350" y="6408738"/>
            <a:ext cx="168275" cy="222250"/>
            <a:chOff x="4328868" y="5502988"/>
            <a:chExt cx="500307" cy="493774"/>
          </a:xfrm>
        </p:grpSpPr>
        <p:sp>
          <p:nvSpPr>
            <p:cNvPr id="6" name="Freeform 5">
              <a:hlinkClick r:id="" action="ppaction://hlinkshowjump?jump=previousslide"/>
              <a:extLst>
                <a:ext uri="{FF2B5EF4-FFF2-40B4-BE49-F238E27FC236}">
                  <a16:creationId xmlns:a16="http://schemas.microsoft.com/office/drawing/2014/main" id="{8C6DA9E5-5122-4CB9-8F5D-89A02982AA8E}"/>
                </a:ext>
              </a:extLst>
            </p:cNvPr>
            <p:cNvSpPr>
              <a:spLocks/>
            </p:cNvSpPr>
            <p:nvPr userDrawn="1"/>
          </p:nvSpPr>
          <p:spPr bwMode="auto">
            <a:xfrm>
              <a:off x="4522384" y="5647592"/>
              <a:ext cx="113277" cy="20456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eaLnBrk="1" hangingPunct="1">
                <a:defRPr/>
              </a:pPr>
              <a:endParaRPr lang="id-ID" sz="1350">
                <a:latin typeface="Arial" pitchFamily="-104" charset="0"/>
                <a:ea typeface="Arial" pitchFamily="-104" charset="0"/>
                <a:cs typeface="Arial" pitchFamily="-104" charset="0"/>
                <a:sym typeface="Arial" pitchFamily="-104" charset="0"/>
              </a:endParaRPr>
            </a:p>
          </p:txBody>
        </p:sp>
        <p:sp>
          <p:nvSpPr>
            <p:cNvPr id="7" name="Freeform 6">
              <a:hlinkClick r:id="" action="ppaction://hlinkshowjump?jump=previousslide"/>
              <a:extLst>
                <a:ext uri="{FF2B5EF4-FFF2-40B4-BE49-F238E27FC236}">
                  <a16:creationId xmlns:a16="http://schemas.microsoft.com/office/drawing/2014/main" id="{88655891-7145-451B-8EEB-2242FC642BE8}"/>
                </a:ext>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eaLnBrk="1" hangingPunct="1">
                <a:defRPr/>
              </a:pPr>
              <a:endParaRPr lang="id-ID" sz="1350">
                <a:latin typeface="Arial" pitchFamily="-104" charset="0"/>
                <a:ea typeface="Arial" pitchFamily="-104" charset="0"/>
                <a:cs typeface="Arial" pitchFamily="-104" charset="0"/>
                <a:sym typeface="Arial" pitchFamily="-104" charset="0"/>
              </a:endParaRPr>
            </a:p>
          </p:txBody>
        </p:sp>
      </p:grpSp>
      <p:grpSp>
        <p:nvGrpSpPr>
          <p:cNvPr id="8" name="Group 9">
            <a:extLst>
              <a:ext uri="{FF2B5EF4-FFF2-40B4-BE49-F238E27FC236}">
                <a16:creationId xmlns:a16="http://schemas.microsoft.com/office/drawing/2014/main" id="{49E783FB-008F-4B2E-A610-F33E3C9D7A6F}"/>
              </a:ext>
            </a:extLst>
          </p:cNvPr>
          <p:cNvGrpSpPr>
            <a:grpSpLocks/>
          </p:cNvGrpSpPr>
          <p:nvPr userDrawn="1"/>
        </p:nvGrpSpPr>
        <p:grpSpPr bwMode="auto">
          <a:xfrm flipH="1">
            <a:off x="700088" y="6408738"/>
            <a:ext cx="168275" cy="222250"/>
            <a:chOff x="4328868" y="5502988"/>
            <a:chExt cx="500307" cy="493774"/>
          </a:xfrm>
        </p:grpSpPr>
        <p:sp>
          <p:nvSpPr>
            <p:cNvPr id="9" name="Freeform 8">
              <a:hlinkClick r:id="" action="ppaction://hlinkshowjump?jump=nextslide"/>
              <a:extLst>
                <a:ext uri="{FF2B5EF4-FFF2-40B4-BE49-F238E27FC236}">
                  <a16:creationId xmlns:a16="http://schemas.microsoft.com/office/drawing/2014/main" id="{DB819511-5B33-4AF6-8EEB-CCC1F4157077}"/>
                </a:ext>
              </a:extLst>
            </p:cNvPr>
            <p:cNvSpPr>
              <a:spLocks/>
            </p:cNvSpPr>
            <p:nvPr userDrawn="1"/>
          </p:nvSpPr>
          <p:spPr bwMode="auto">
            <a:xfrm>
              <a:off x="4522384" y="5647592"/>
              <a:ext cx="113277" cy="20456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eaLnBrk="1" hangingPunct="1">
                <a:defRPr/>
              </a:pPr>
              <a:endParaRPr lang="id-ID" sz="1350">
                <a:latin typeface="Arial" pitchFamily="-104" charset="0"/>
                <a:ea typeface="Arial" pitchFamily="-104" charset="0"/>
                <a:cs typeface="Arial" pitchFamily="-104" charset="0"/>
                <a:sym typeface="Arial" pitchFamily="-104" charset="0"/>
              </a:endParaRPr>
            </a:p>
          </p:txBody>
        </p:sp>
        <p:sp>
          <p:nvSpPr>
            <p:cNvPr id="10" name="Freeform 9">
              <a:hlinkClick r:id="" action="ppaction://hlinkshowjump?jump=nextslide"/>
              <a:extLst>
                <a:ext uri="{FF2B5EF4-FFF2-40B4-BE49-F238E27FC236}">
                  <a16:creationId xmlns:a16="http://schemas.microsoft.com/office/drawing/2014/main" id="{F7401EA2-3122-4BAD-8A7A-E2729C0DE4F0}"/>
                </a:ext>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eaLnBrk="1" hangingPunct="1">
                <a:defRPr/>
              </a:pPr>
              <a:endParaRPr lang="id-ID" sz="1350">
                <a:latin typeface="Arial" pitchFamily="-104" charset="0"/>
                <a:ea typeface="Arial" pitchFamily="-104" charset="0"/>
                <a:cs typeface="Arial" pitchFamily="-104" charset="0"/>
                <a:sym typeface="Arial" pitchFamily="-104" charset="0"/>
              </a:endParaRPr>
            </a:p>
          </p:txBody>
        </p:sp>
      </p:grpSp>
      <p:cxnSp>
        <p:nvCxnSpPr>
          <p:cNvPr id="11" name="Straight Connector 10">
            <a:extLst>
              <a:ext uri="{FF2B5EF4-FFF2-40B4-BE49-F238E27FC236}">
                <a16:creationId xmlns:a16="http://schemas.microsoft.com/office/drawing/2014/main" id="{43012026-610B-46C4-ACF0-BCBD2BBB6522}"/>
              </a:ext>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59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1D644D-1C85-43D9-830B-2237345D4842}" type="datetimeFigureOut">
              <a:rPr lang="en-GB" smtClean="0"/>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357212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D644D-1C85-43D9-830B-2237345D4842}" type="datetimeFigureOut">
              <a:rPr lang="en-GB" smtClean="0"/>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312268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1D644D-1C85-43D9-830B-2237345D4842}" type="datetimeFigureOut">
              <a:rPr lang="en-GB" smtClean="0"/>
              <a:t>17/02/2020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92079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1D644D-1C85-43D9-830B-2237345D4842}" type="datetimeFigureOut">
              <a:rPr lang="en-GB" smtClean="0"/>
              <a:t>17/02/2020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29501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1D644D-1C85-43D9-830B-2237345D4842}" type="datetimeFigureOut">
              <a:rPr lang="en-GB" smtClean="0"/>
              <a:t>17/02/2020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126179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D644D-1C85-43D9-830B-2237345D4842}" type="datetimeFigureOut">
              <a:rPr lang="en-GB" smtClean="0"/>
              <a:t>17/02/2020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180061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D644D-1C85-43D9-830B-2237345D4842}" type="datetimeFigureOut">
              <a:rPr lang="en-GB" smtClean="0"/>
              <a:t>17/02/2020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307668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D644D-1C85-43D9-830B-2237345D4842}" type="datetimeFigureOut">
              <a:rPr lang="en-GB" smtClean="0"/>
              <a:t>17/02/2020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4D84E-9AB1-4985-9E55-C3F45515AF57}" type="slidenum">
              <a:rPr lang="en-GB" smtClean="0"/>
              <a:t>‹#›</a:t>
            </a:fld>
            <a:endParaRPr lang="en-GB"/>
          </a:p>
        </p:txBody>
      </p:sp>
    </p:spTree>
    <p:extLst>
      <p:ext uri="{BB962C8B-B14F-4D97-AF65-F5344CB8AC3E}">
        <p14:creationId xmlns:p14="http://schemas.microsoft.com/office/powerpoint/2010/main" val="330493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D644D-1C85-43D9-830B-2237345D4842}" type="datetimeFigureOut">
              <a:rPr lang="en-GB" smtClean="0"/>
              <a:t>17/02/2020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4D84E-9AB1-4985-9E55-C3F45515AF57}" type="slidenum">
              <a:rPr lang="en-GB" smtClean="0"/>
              <a:t>‹#›</a:t>
            </a:fld>
            <a:endParaRPr lang="en-GB"/>
          </a:p>
        </p:txBody>
      </p:sp>
    </p:spTree>
    <p:extLst>
      <p:ext uri="{BB962C8B-B14F-4D97-AF65-F5344CB8AC3E}">
        <p14:creationId xmlns:p14="http://schemas.microsoft.com/office/powerpoint/2010/main" val="354650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YSOyK5Kw43I"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ungos.org/publication/knocked-bac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hamesreach.org.uk/tst-health-research/"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ssets.publishing.service.gov.uk/government/uploads/system/uploads/attachment_data/file/625809/Co-occurring_mental_health_and_alcohol_drug_use_conditions.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nice.org.uk/guidance/NG5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58/chapter/Recommendations#referral-to-secondary-care-mental-health-services" TargetMode="External"/><Relationship Id="rId7" Type="http://schemas.openxmlformats.org/officeDocument/2006/relationships/hyperlink" Target="https://www.nice.org.uk/guidance/ng58/chapter/Recommendations#maintaining-contact-between-services-and-people-with-coexisting-severe-mental-illness-and-substance" TargetMode="External"/><Relationship Id="rId2" Type="http://schemas.openxmlformats.org/officeDocument/2006/relationships/hyperlink" Target="https://www.nice.org.uk/guidance/ng58/chapter/Recommendations#first-contact-with-services" TargetMode="External"/><Relationship Id="rId1" Type="http://schemas.openxmlformats.org/officeDocument/2006/relationships/slideLayout" Target="../slideLayouts/slideLayout2.xml"/><Relationship Id="rId6" Type="http://schemas.openxmlformats.org/officeDocument/2006/relationships/hyperlink" Target="https://www.nice.org.uk/guidance/ng58/chapter/Recommendations#improving-service-delivery" TargetMode="External"/><Relationship Id="rId5" Type="http://schemas.openxmlformats.org/officeDocument/2006/relationships/hyperlink" Target="https://www.nice.org.uk/guidance/ng58/chapter/Recommendations#partnership-working-between-specialist-services-health-social-care-and-other-support-services-and" TargetMode="External"/><Relationship Id="rId4" Type="http://schemas.openxmlformats.org/officeDocument/2006/relationships/hyperlink" Target="https://www.nice.org.uk/guidance/ng58/chapter/Recommendations#the-care-plan-multi-agency-approach-to-address-physical-health-social-care-housing-and-oth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ice.org.uk/guidance/cg120" TargetMode="External"/><Relationship Id="rId2" Type="http://schemas.openxmlformats.org/officeDocument/2006/relationships/hyperlink" Target="https://www.ukdpc.org.uk/wp-content/uploads/dual-diagnosis-a-challenge-for-the-reformed-nhs-and-for-public-health-englan.pdf" TargetMode="External"/><Relationship Id="rId1" Type="http://schemas.openxmlformats.org/officeDocument/2006/relationships/slideLayout" Target="../slideLayouts/slideLayout2.xml"/><Relationship Id="rId6" Type="http://schemas.openxmlformats.org/officeDocument/2006/relationships/hyperlink" Target="https://webarchive.nationalarchives.gov.uk/20121012200956/http:/www.dh.gov.uk/prod_consum_dh/groups/dh_digitalassets/@dh/@en/documents/digitalasset/dh_4060435.pdf" TargetMode="External"/><Relationship Id="rId5" Type="http://schemas.openxmlformats.org/officeDocument/2006/relationships/hyperlink" Target="https://www.turning-point.co.uk/_cache_ced9/content/dualdiagnosistoolkit%20(2)-5090910000025924.pdf" TargetMode="External"/><Relationship Id="rId4" Type="http://schemas.openxmlformats.org/officeDocument/2006/relationships/hyperlink" Target="http://eprints.lincoln.ac.uk/729/1/uoa12eh05.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ualdiagnosis.co.uk/UsefulWebsites.ink"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patient.info/doctor/generalised-anxiety-disorder-assessment-gad-7" TargetMode="External"/><Relationship Id="rId7" Type="http://schemas.openxmlformats.org/officeDocument/2006/relationships/hyperlink" Target="https://www.smartcjs.org.uk/wp-content/uploads/2015/07/SADQ.pdf" TargetMode="External"/><Relationship Id="rId2" Type="http://schemas.openxmlformats.org/officeDocument/2006/relationships/hyperlink" Target="https://patient.info/doctor/patient-health-questionnaire-phq-9" TargetMode="External"/><Relationship Id="rId1" Type="http://schemas.openxmlformats.org/officeDocument/2006/relationships/slideLayout" Target="../slideLayouts/slideLayout2.xml"/><Relationship Id="rId6" Type="http://schemas.openxmlformats.org/officeDocument/2006/relationships/hyperlink" Target="https://www.corc.uk.net/outcome-experience-measures/drug-abuse-screening-test/" TargetMode="External"/><Relationship Id="rId5" Type="http://schemas.openxmlformats.org/officeDocument/2006/relationships/hyperlink" Target="http://www.emcdda.europa.eu/attachements.cfm/att_10455_EN_DUDIT.pdf" TargetMode="External"/><Relationship Id="rId4" Type="http://schemas.openxmlformats.org/officeDocument/2006/relationships/hyperlink" Target="https://patient.info/doctor/alcohol-use-disorders-identification-test-audi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repository.tavistockandportman.ac.uk/864/1/Heather_Wood_-_MeetingTheChallenge.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bit.ly/2molta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communitycare.co.uk/2019/10/22/assessment-failings-self-neglect-challenges-lessons-homelessness-case-review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meraldinsight.com/loi/add" TargetMode="External"/><Relationship Id="rId2" Type="http://schemas.openxmlformats.org/officeDocument/2006/relationships/hyperlink" Target="http://www.dualdiagnosis.co.uk/National_e-learningHub.ink" TargetMode="External"/><Relationship Id="rId1" Type="http://schemas.openxmlformats.org/officeDocument/2006/relationships/slideLayout" Target="../slideLayouts/slideLayout8.xml"/><Relationship Id="rId6" Type="http://schemas.openxmlformats.org/officeDocument/2006/relationships/hyperlink" Target="http://homelesshealthnetwork.net/" TargetMode="External"/><Relationship Id="rId5" Type="http://schemas.openxmlformats.org/officeDocument/2006/relationships/hyperlink" Target="http://www.pathway.org.uk/faculty/join/" TargetMode="External"/><Relationship Id="rId4" Type="http://schemas.openxmlformats.org/officeDocument/2006/relationships/hyperlink" Target="https://www.qni.org.uk/explore-qni/homeless-health-programm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theguardian.com/society/2019/may/29/council-spending-on-local-services-down" TargetMode="External"/><Relationship Id="rId2" Type="http://schemas.openxmlformats.org/officeDocument/2006/relationships/hyperlink" Target="https://www.localgov.co.uk/Treatment-cut-despite-soaring-alcohol-related-AE-admissions/4685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guardian.com/society/2019/oct/01/homeless-deaths-in-2018-rise-at-highest-level-on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9315"/>
            <a:ext cx="7772400" cy="1470025"/>
          </a:xfrm>
        </p:spPr>
        <p:txBody>
          <a:bodyPr>
            <a:normAutofit fontScale="90000"/>
          </a:bodyPr>
          <a:lstStyle/>
          <a:p>
            <a:r>
              <a:rPr lang="en-GB" b="1" dirty="0">
                <a:latin typeface="Univers LT Std 45 Light" pitchFamily="34" charset="0"/>
              </a:rPr>
              <a:t>Co-occurring disorders (mental health and substance misuse) in people experiencing homelessness – also called ‘Dual Diagnosis’ </a:t>
            </a:r>
          </a:p>
        </p:txBody>
      </p:sp>
      <p:sp>
        <p:nvSpPr>
          <p:cNvPr id="3" name="Subtitle 2"/>
          <p:cNvSpPr>
            <a:spLocks noGrp="1"/>
          </p:cNvSpPr>
          <p:nvPr>
            <p:ph type="subTitle" idx="1"/>
          </p:nvPr>
        </p:nvSpPr>
        <p:spPr>
          <a:xfrm>
            <a:off x="685800" y="5055168"/>
            <a:ext cx="6400800" cy="1273696"/>
          </a:xfrm>
        </p:spPr>
        <p:txBody>
          <a:bodyPr/>
          <a:lstStyle/>
          <a:p>
            <a:pPr algn="l"/>
            <a:r>
              <a:rPr lang="en-GB" dirty="0">
                <a:latin typeface="Univers LT Std 45 Light" pitchFamily="34" charset="0"/>
              </a:rPr>
              <a:t>Brief Learning Resource </a:t>
            </a:r>
          </a:p>
          <a:p>
            <a:pPr algn="l"/>
            <a:r>
              <a:rPr lang="en-GB" dirty="0">
                <a:latin typeface="Univers LT Std 45 Light" pitchFamily="34" charset="0"/>
              </a:rPr>
              <a:t>– updated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540928"/>
            <a:ext cx="3024336" cy="1141162"/>
          </a:xfrm>
          <a:prstGeom prst="rect">
            <a:avLst/>
          </a:prstGeom>
        </p:spPr>
      </p:pic>
      <p:pic>
        <p:nvPicPr>
          <p:cNvPr id="1028" name="Picture 4" descr="Related image">
            <a:extLst>
              <a:ext uri="{FF2B5EF4-FFF2-40B4-BE49-F238E27FC236}">
                <a16:creationId xmlns:a16="http://schemas.microsoft.com/office/drawing/2014/main" id="{75CCB053-1384-4B58-A642-2488DB0D6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2514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9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AA6C2D-6A95-4644-BAA2-98DCF76AA6F4}"/>
              </a:ext>
            </a:extLst>
          </p:cNvPr>
          <p:cNvSpPr>
            <a:spLocks noGrp="1"/>
          </p:cNvSpPr>
          <p:nvPr>
            <p:ph type="title"/>
          </p:nvPr>
        </p:nvSpPr>
        <p:spPr>
          <a:xfrm>
            <a:off x="464304" y="548680"/>
            <a:ext cx="8229600" cy="1143000"/>
          </a:xfrm>
        </p:spPr>
        <p:txBody>
          <a:bodyPr>
            <a:normAutofit fontScale="90000"/>
          </a:bodyPr>
          <a:lstStyle/>
          <a:p>
            <a:r>
              <a:rPr lang="en-GB" b="1" dirty="0"/>
              <a:t>This creates additional issues accessing treatment because:</a:t>
            </a:r>
          </a:p>
        </p:txBody>
      </p:sp>
      <p:sp>
        <p:nvSpPr>
          <p:cNvPr id="6" name="Content Placeholder 5">
            <a:extLst>
              <a:ext uri="{FF2B5EF4-FFF2-40B4-BE49-F238E27FC236}">
                <a16:creationId xmlns:a16="http://schemas.microsoft.com/office/drawing/2014/main" id="{66611581-F18C-4E72-8AC7-A49F36273BD3}"/>
              </a:ext>
            </a:extLst>
          </p:cNvPr>
          <p:cNvSpPr>
            <a:spLocks noGrp="1"/>
          </p:cNvSpPr>
          <p:nvPr>
            <p:ph idx="1"/>
          </p:nvPr>
        </p:nvSpPr>
        <p:spPr>
          <a:xfrm>
            <a:off x="487977" y="2348880"/>
            <a:ext cx="8229600" cy="3849291"/>
          </a:xfrm>
        </p:spPr>
        <p:txBody>
          <a:bodyPr/>
          <a:lstStyle/>
          <a:p>
            <a:r>
              <a:rPr lang="en-GB" dirty="0"/>
              <a:t>Services for people with personality disorder in the mainstream population are lacking</a:t>
            </a:r>
          </a:p>
          <a:p>
            <a:endParaRPr lang="en-GB" dirty="0"/>
          </a:p>
          <a:p>
            <a:r>
              <a:rPr lang="en-GB" dirty="0"/>
              <a:t>Services for people for personality disorder and substance misuse are severely lacking</a:t>
            </a:r>
          </a:p>
        </p:txBody>
      </p:sp>
    </p:spTree>
    <p:extLst>
      <p:ext uri="{BB962C8B-B14F-4D97-AF65-F5344CB8AC3E}">
        <p14:creationId xmlns:p14="http://schemas.microsoft.com/office/powerpoint/2010/main" val="38844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A534-B8FC-40F0-A74D-31211FF5B895}"/>
              </a:ext>
            </a:extLst>
          </p:cNvPr>
          <p:cNvSpPr>
            <a:spLocks noGrp="1"/>
          </p:cNvSpPr>
          <p:nvPr>
            <p:ph type="title"/>
          </p:nvPr>
        </p:nvSpPr>
        <p:spPr>
          <a:xfrm>
            <a:off x="93166" y="679508"/>
            <a:ext cx="6336704" cy="804887"/>
          </a:xfrm>
        </p:spPr>
        <p:txBody>
          <a:bodyPr rtlCol="0">
            <a:normAutofit fontScale="90000"/>
          </a:bodyPr>
          <a:lstStyle/>
          <a:p>
            <a:pPr>
              <a:defRPr/>
            </a:pPr>
            <a:r>
              <a:rPr lang="en-GB" b="1" dirty="0"/>
              <a:t>Brain Injury can also add complexity</a:t>
            </a:r>
          </a:p>
        </p:txBody>
      </p:sp>
      <p:sp>
        <p:nvSpPr>
          <p:cNvPr id="3" name="Content Placeholder 2">
            <a:extLst>
              <a:ext uri="{FF2B5EF4-FFF2-40B4-BE49-F238E27FC236}">
                <a16:creationId xmlns:a16="http://schemas.microsoft.com/office/drawing/2014/main" id="{B3353A07-A831-48CB-A9F2-797A57494BFC}"/>
              </a:ext>
            </a:extLst>
          </p:cNvPr>
          <p:cNvSpPr>
            <a:spLocks noGrp="1"/>
          </p:cNvSpPr>
          <p:nvPr>
            <p:ph idx="1"/>
          </p:nvPr>
        </p:nvSpPr>
        <p:spPr>
          <a:xfrm>
            <a:off x="467544" y="2276871"/>
            <a:ext cx="8450263" cy="4262047"/>
          </a:xfrm>
        </p:spPr>
        <p:txBody>
          <a:bodyPr rtlCol="0">
            <a:normAutofit fontScale="70000" lnSpcReduction="20000"/>
          </a:bodyPr>
          <a:lstStyle/>
          <a:p>
            <a:pPr>
              <a:defRPr/>
            </a:pPr>
            <a:r>
              <a:rPr lang="en-GB" dirty="0">
                <a:cs typeface="Calibri" panose="020F0502020204030204" pitchFamily="34" charset="0"/>
              </a:rPr>
              <a:t>In one study 45% of people who are homeless had a traumatic brain injury. 87% occurred </a:t>
            </a:r>
            <a:r>
              <a:rPr lang="en-GB" i="1" dirty="0">
                <a:cs typeface="Calibri" panose="020F0502020204030204" pitchFamily="34" charset="0"/>
              </a:rPr>
              <a:t>before </a:t>
            </a:r>
            <a:r>
              <a:rPr lang="en-GB" dirty="0">
                <a:cs typeface="Calibri" panose="020F0502020204030204" pitchFamily="34" charset="0"/>
              </a:rPr>
              <a:t>the onset of homelessness. (</a:t>
            </a:r>
            <a:r>
              <a:rPr lang="en-GB" dirty="0" err="1">
                <a:cs typeface="Calibri" panose="020F0502020204030204" pitchFamily="34" charset="0"/>
              </a:rPr>
              <a:t>Topolovec-Vranic</a:t>
            </a:r>
            <a:r>
              <a:rPr lang="en-GB" dirty="0">
                <a:cs typeface="Calibri" panose="020F0502020204030204" pitchFamily="34" charset="0"/>
              </a:rPr>
              <a:t> et al, 2014)</a:t>
            </a:r>
          </a:p>
          <a:p>
            <a:pPr>
              <a:defRPr/>
            </a:pPr>
            <a:endParaRPr lang="en-GB" dirty="0">
              <a:cs typeface="Calibri" panose="020F0502020204030204" pitchFamily="34" charset="0"/>
            </a:endParaRPr>
          </a:p>
          <a:p>
            <a:pPr>
              <a:defRPr/>
            </a:pPr>
            <a:r>
              <a:rPr lang="en-GB" dirty="0">
                <a:cs typeface="Calibri" panose="020F0502020204030204" pitchFamily="34" charset="0"/>
              </a:rPr>
              <a:t>Alcoholic brain injury is also very common</a:t>
            </a:r>
          </a:p>
          <a:p>
            <a:pPr>
              <a:defRPr/>
            </a:pPr>
            <a:endParaRPr lang="en-GB" dirty="0">
              <a:cs typeface="Calibri" panose="020F0502020204030204" pitchFamily="34" charset="0"/>
            </a:endParaRPr>
          </a:p>
          <a:p>
            <a:pPr>
              <a:defRPr/>
            </a:pPr>
            <a:r>
              <a:rPr lang="en-GB" dirty="0">
                <a:cs typeface="Calibri" panose="020F0502020204030204" pitchFamily="34" charset="0"/>
              </a:rPr>
              <a:t>Brain injury can result in memory loss, confusion, impaired attention, difficulty processing information, reduction in initiative, depression, irritability </a:t>
            </a:r>
            <a:r>
              <a:rPr lang="en-GB" b="1" dirty="0">
                <a:cs typeface="Calibri" panose="020F0502020204030204" pitchFamily="34" charset="0"/>
              </a:rPr>
              <a:t>– may have a significant impact on engagement</a:t>
            </a:r>
          </a:p>
          <a:p>
            <a:pPr>
              <a:defRPr/>
            </a:pPr>
            <a:endParaRPr lang="en-GB" b="1" dirty="0">
              <a:cs typeface="Calibri" panose="020F0502020204030204" pitchFamily="34" charset="0"/>
            </a:endParaRPr>
          </a:p>
          <a:p>
            <a:pPr>
              <a:defRPr/>
            </a:pPr>
            <a:r>
              <a:rPr lang="en-GB" dirty="0">
                <a:cs typeface="Calibri" panose="020F0502020204030204" pitchFamily="34" charset="0"/>
              </a:rPr>
              <a:t>Cognitive deficits need documenting, this is often not done if patients are frequently always under the influence</a:t>
            </a:r>
            <a:endParaRPr lang="en-GB" dirty="0"/>
          </a:p>
        </p:txBody>
      </p:sp>
      <p:pic>
        <p:nvPicPr>
          <p:cNvPr id="108548" name="Picture 4">
            <a:extLst>
              <a:ext uri="{FF2B5EF4-FFF2-40B4-BE49-F238E27FC236}">
                <a16:creationId xmlns:a16="http://schemas.microsoft.com/office/drawing/2014/main" id="{C15C44F3-C2DA-4746-A7B6-0396687CD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266" y="319081"/>
            <a:ext cx="2331794" cy="152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79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4657"/>
            <a:ext cx="7771216" cy="932095"/>
          </a:xfrm>
        </p:spPr>
        <p:txBody>
          <a:bodyPr>
            <a:normAutofit/>
          </a:bodyPr>
          <a:lstStyle/>
          <a:p>
            <a:r>
              <a:rPr lang="en-GB" b="1" dirty="0">
                <a:effectLst/>
                <a:latin typeface="Serifa Std 45 Light" pitchFamily="18" charset="0"/>
              </a:rPr>
              <a:t>The experience of the client</a:t>
            </a:r>
            <a:endParaRPr lang="en-GB" b="1" dirty="0">
              <a:latin typeface="Serifa Std 45 Light" pitchFamily="18" charset="0"/>
            </a:endParaRPr>
          </a:p>
        </p:txBody>
      </p:sp>
      <p:sp>
        <p:nvSpPr>
          <p:cNvPr id="3" name="Text Placeholder 2"/>
          <p:cNvSpPr>
            <a:spLocks noGrp="1"/>
          </p:cNvSpPr>
          <p:nvPr>
            <p:ph type="body" idx="1"/>
          </p:nvPr>
        </p:nvSpPr>
        <p:spPr>
          <a:xfrm>
            <a:off x="435970" y="1268760"/>
            <a:ext cx="4040188" cy="639762"/>
          </a:xfrm>
        </p:spPr>
        <p:txBody>
          <a:bodyPr>
            <a:normAutofit/>
          </a:bodyPr>
          <a:lstStyle/>
          <a:p>
            <a:r>
              <a:rPr lang="en-GB" dirty="0">
                <a:effectLst/>
                <a:latin typeface="Univers LT Std 45 Light" pitchFamily="34" charset="0"/>
              </a:rPr>
              <a:t>Issues:</a:t>
            </a:r>
            <a:endParaRPr lang="en-GB" dirty="0">
              <a:latin typeface="Univers LT Std 45 Light" pitchFamily="34" charset="0"/>
            </a:endParaRPr>
          </a:p>
        </p:txBody>
      </p:sp>
      <p:sp>
        <p:nvSpPr>
          <p:cNvPr id="4" name="Content Placeholder 3"/>
          <p:cNvSpPr>
            <a:spLocks noGrp="1"/>
          </p:cNvSpPr>
          <p:nvPr>
            <p:ph sz="half" idx="2"/>
          </p:nvPr>
        </p:nvSpPr>
        <p:spPr>
          <a:xfrm>
            <a:off x="474650" y="1968490"/>
            <a:ext cx="4097349" cy="4103202"/>
          </a:xfrm>
        </p:spPr>
        <p:txBody>
          <a:bodyPr>
            <a:normAutofit fontScale="77500" lnSpcReduction="20000"/>
          </a:bodyPr>
          <a:lstStyle/>
          <a:p>
            <a:pPr lvl="0"/>
            <a:r>
              <a:rPr lang="en-GB" dirty="0">
                <a:latin typeface="Univers LT Std 45 Light" pitchFamily="34" charset="0"/>
              </a:rPr>
              <a:t>Cl</a:t>
            </a:r>
            <a:r>
              <a:rPr lang="en-GB" dirty="0">
                <a:effectLst/>
                <a:latin typeface="Univers LT Std 45 Light" pitchFamily="34" charset="0"/>
              </a:rPr>
              <a:t>ients are discharged if they miss one appointment without notifying or cancelling </a:t>
            </a:r>
          </a:p>
          <a:p>
            <a:pPr lvl="0"/>
            <a:r>
              <a:rPr lang="en-GB" dirty="0">
                <a:effectLst/>
                <a:latin typeface="Univers LT Std 45 Light" pitchFamily="34" charset="0"/>
              </a:rPr>
              <a:t>Lack of understanding from health services regarding personal challenges related to poverty, homelessness etc</a:t>
            </a:r>
          </a:p>
          <a:p>
            <a:pPr lvl="0"/>
            <a:r>
              <a:rPr lang="en-GB" dirty="0">
                <a:effectLst/>
                <a:latin typeface="Univers LT Std 45 Light" pitchFamily="34" charset="0"/>
              </a:rPr>
              <a:t>Multiple</a:t>
            </a:r>
            <a:r>
              <a:rPr lang="en-GB" dirty="0">
                <a:latin typeface="Univers LT Std 45 Light" pitchFamily="34" charset="0"/>
              </a:rPr>
              <a:t> </a:t>
            </a:r>
            <a:r>
              <a:rPr lang="en-GB" dirty="0">
                <a:effectLst/>
                <a:latin typeface="Univers LT Std 45 Light" pitchFamily="34" charset="0"/>
              </a:rPr>
              <a:t>assessments and appointments</a:t>
            </a:r>
          </a:p>
          <a:p>
            <a:r>
              <a:rPr lang="en-GB" dirty="0">
                <a:effectLst/>
                <a:latin typeface="Univers LT Std 45 Light" pitchFamily="34" charset="0"/>
              </a:rPr>
              <a:t>Power dynamics - clients are put off and feel alienated by complex language, or routine assessments</a:t>
            </a:r>
          </a:p>
          <a:p>
            <a:pPr lvl="0"/>
            <a:r>
              <a:rPr lang="en-GB" dirty="0">
                <a:effectLst/>
                <a:latin typeface="Univers LT Std 45 Light" pitchFamily="34" charset="0"/>
              </a:rPr>
              <a:t>Stigma</a:t>
            </a:r>
          </a:p>
          <a:p>
            <a:pPr lvl="0"/>
            <a:r>
              <a:rPr lang="en-GB" dirty="0">
                <a:latin typeface="Univers LT Std 45 Light" pitchFamily="34" charset="0"/>
              </a:rPr>
              <a:t>Lack of time and relationship building – ‘no one </a:t>
            </a:r>
            <a:r>
              <a:rPr lang="en-GB" b="1" dirty="0">
                <a:latin typeface="Univers LT Std 45 Light" pitchFamily="34" charset="0"/>
              </a:rPr>
              <a:t>really</a:t>
            </a:r>
            <a:r>
              <a:rPr lang="en-GB" dirty="0">
                <a:latin typeface="Univers LT Std 45 Light" pitchFamily="34" charset="0"/>
              </a:rPr>
              <a:t> listens ’</a:t>
            </a:r>
            <a:endParaRPr lang="en-GB" dirty="0">
              <a:effectLst/>
              <a:latin typeface="Univers LT Std 45 Light" pitchFamily="34" charset="0"/>
            </a:endParaRPr>
          </a:p>
          <a:p>
            <a:endParaRPr lang="en-GB" dirty="0">
              <a:effectLst/>
              <a:latin typeface="Univers LT Std 45 Light" pitchFamily="34" charset="0"/>
            </a:endParaRPr>
          </a:p>
          <a:p>
            <a:pPr lvl="0"/>
            <a:endParaRPr lang="en-GB" dirty="0">
              <a:effectLst/>
              <a:latin typeface="Univers LT Std 45 Light" pitchFamily="34" charset="0"/>
            </a:endParaRPr>
          </a:p>
          <a:p>
            <a:endParaRPr lang="en-GB" dirty="0">
              <a:latin typeface="Univers LT Std 45 Light" pitchFamily="34" charset="0"/>
            </a:endParaRPr>
          </a:p>
        </p:txBody>
      </p:sp>
      <p:sp>
        <p:nvSpPr>
          <p:cNvPr id="5" name="Text Placeholder 4"/>
          <p:cNvSpPr>
            <a:spLocks noGrp="1"/>
          </p:cNvSpPr>
          <p:nvPr>
            <p:ph type="body" sz="quarter" idx="3"/>
          </p:nvPr>
        </p:nvSpPr>
        <p:spPr>
          <a:xfrm>
            <a:off x="4644008" y="1700807"/>
            <a:ext cx="3324658" cy="648073"/>
          </a:xfrm>
        </p:spPr>
        <p:txBody>
          <a:bodyPr>
            <a:normAutofit/>
          </a:bodyPr>
          <a:lstStyle/>
          <a:p>
            <a:r>
              <a:rPr lang="en-GB" dirty="0">
                <a:effectLst/>
                <a:latin typeface="Univers LT Std 45 Light" pitchFamily="34" charset="0"/>
              </a:rPr>
              <a:t>What is neede</a:t>
            </a:r>
            <a:r>
              <a:rPr lang="en-GB" dirty="0">
                <a:latin typeface="Univers LT Std 45 Light" pitchFamily="34" charset="0"/>
              </a:rPr>
              <a:t>d:</a:t>
            </a:r>
            <a:endParaRPr lang="en-GB" dirty="0">
              <a:effectLst/>
              <a:latin typeface="Univers LT Std 45 Light" pitchFamily="34" charset="0"/>
            </a:endParaRPr>
          </a:p>
          <a:p>
            <a:endParaRPr lang="en-GB" dirty="0">
              <a:latin typeface="Univers LT Std 45 Light" pitchFamily="34" charset="0"/>
            </a:endParaRPr>
          </a:p>
        </p:txBody>
      </p:sp>
      <p:sp>
        <p:nvSpPr>
          <p:cNvPr id="6" name="Content Placeholder 5"/>
          <p:cNvSpPr>
            <a:spLocks noGrp="1"/>
          </p:cNvSpPr>
          <p:nvPr>
            <p:ph sz="quarter" idx="4"/>
          </p:nvPr>
        </p:nvSpPr>
        <p:spPr>
          <a:xfrm>
            <a:off x="4629162" y="1968667"/>
            <a:ext cx="4041775" cy="3908605"/>
          </a:xfrm>
        </p:spPr>
        <p:txBody>
          <a:bodyPr>
            <a:normAutofit fontScale="92500" lnSpcReduction="20000"/>
          </a:bodyPr>
          <a:lstStyle/>
          <a:p>
            <a:r>
              <a:rPr lang="en-GB" dirty="0">
                <a:latin typeface="Univers LT Std 45 Light" pitchFamily="34" charset="0"/>
              </a:rPr>
              <a:t>Personalised approach - what does the client want / need? Can it be achieved?</a:t>
            </a:r>
            <a:endParaRPr lang="en-GB" dirty="0">
              <a:effectLst/>
              <a:latin typeface="Univers LT Std 45 Light" pitchFamily="34" charset="0"/>
            </a:endParaRPr>
          </a:p>
          <a:p>
            <a:pPr lvl="0"/>
            <a:r>
              <a:rPr lang="en-GB" dirty="0">
                <a:effectLst/>
                <a:latin typeface="Univers LT Std 45 Light" pitchFamily="34" charset="0"/>
              </a:rPr>
              <a:t>Non-judgemental attitudes</a:t>
            </a:r>
          </a:p>
          <a:p>
            <a:pPr lvl="0"/>
            <a:r>
              <a:rPr lang="en-GB" dirty="0">
                <a:latin typeface="Univers LT Std 45 Light" pitchFamily="34" charset="0"/>
              </a:rPr>
              <a:t>Joined up services</a:t>
            </a:r>
            <a:endParaRPr lang="en-GB" dirty="0">
              <a:effectLst/>
              <a:latin typeface="Univers LT Std 45 Light" pitchFamily="34" charset="0"/>
            </a:endParaRPr>
          </a:p>
          <a:p>
            <a:pPr lvl="0"/>
            <a:r>
              <a:rPr lang="en-GB" dirty="0">
                <a:latin typeface="Univers LT Std 45 Light" pitchFamily="34" charset="0"/>
              </a:rPr>
              <a:t>Client</a:t>
            </a:r>
            <a:r>
              <a:rPr lang="en-GB" dirty="0">
                <a:effectLst/>
                <a:latin typeface="Univers LT Std 45 Light" pitchFamily="34" charset="0"/>
              </a:rPr>
              <a:t> involvement in service design,  delivery and decision making. </a:t>
            </a:r>
          </a:p>
          <a:p>
            <a:pPr lvl="0"/>
            <a:r>
              <a:rPr lang="en-GB" dirty="0">
                <a:effectLst/>
                <a:latin typeface="Univers LT Std 45 Light" pitchFamily="34" charset="0"/>
              </a:rPr>
              <a:t>Recovery / peer mentors</a:t>
            </a:r>
          </a:p>
          <a:p>
            <a:pPr lvl="0"/>
            <a:r>
              <a:rPr lang="en-GB" dirty="0">
                <a:effectLst/>
                <a:latin typeface="Univers LT Std 45 Light" pitchFamily="34" charset="0"/>
              </a:rPr>
              <a:t>Willingness to work with </a:t>
            </a:r>
            <a:r>
              <a:rPr lang="en-GB" dirty="0">
                <a:latin typeface="Univers LT Std 45 Light" pitchFamily="34" charset="0"/>
              </a:rPr>
              <a:t>Cl</a:t>
            </a:r>
            <a:r>
              <a:rPr lang="en-GB" dirty="0">
                <a:effectLst/>
                <a:latin typeface="Univers LT Std 45 Light" pitchFamily="34" charset="0"/>
              </a:rPr>
              <a:t>ient set goals</a:t>
            </a:r>
          </a:p>
          <a:p>
            <a:pPr lvl="0"/>
            <a:r>
              <a:rPr lang="en-GB" dirty="0">
                <a:latin typeface="Univers LT Std 45 Light" pitchFamily="34" charset="0"/>
              </a:rPr>
              <a:t>Understanding of </a:t>
            </a:r>
            <a:r>
              <a:rPr lang="en-GB" dirty="0">
                <a:effectLst/>
                <a:latin typeface="Univers LT Std 45 Light" pitchFamily="34" charset="0"/>
              </a:rPr>
              <a:t>set backs</a:t>
            </a:r>
          </a:p>
          <a:p>
            <a:pPr marL="0" lvl="0" indent="0">
              <a:buNone/>
            </a:pPr>
            <a:endParaRPr lang="en-GB" dirty="0">
              <a:effectLst/>
              <a:latin typeface="Univers LT Std 45 Light" pitchFamily="34" charset="0"/>
            </a:endParaRPr>
          </a:p>
          <a:p>
            <a:endParaRPr lang="en-GB" dirty="0">
              <a:latin typeface="Univers LT Std 45 Light" pitchFamily="34" charset="0"/>
            </a:endParaRPr>
          </a:p>
        </p:txBody>
      </p:sp>
      <p:sp>
        <p:nvSpPr>
          <p:cNvPr id="9" name="TextBox 8"/>
          <p:cNvSpPr txBox="1"/>
          <p:nvPr/>
        </p:nvSpPr>
        <p:spPr>
          <a:xfrm>
            <a:off x="467544" y="6071692"/>
            <a:ext cx="4680520" cy="369332"/>
          </a:xfrm>
          <a:prstGeom prst="rect">
            <a:avLst/>
          </a:prstGeom>
          <a:noFill/>
        </p:spPr>
        <p:txBody>
          <a:bodyPr wrap="square" rtlCol="0">
            <a:spAutoFit/>
          </a:bodyPr>
          <a:lstStyle/>
          <a:p>
            <a:r>
              <a:rPr lang="en-GB" b="1" dirty="0">
                <a:latin typeface="Univers LT Std 45 Light" pitchFamily="34" charset="0"/>
                <a:hlinkClick r:id="rId2"/>
              </a:rPr>
              <a:t>Film of a client’s experience</a:t>
            </a:r>
            <a:endParaRPr lang="en-GB" b="1" dirty="0">
              <a:latin typeface="Univers LT Std 45 Light" pitchFamily="34" charset="0"/>
            </a:endParaRPr>
          </a:p>
        </p:txBody>
      </p:sp>
    </p:spTree>
    <p:extLst>
      <p:ext uri="{BB962C8B-B14F-4D97-AF65-F5344CB8AC3E}">
        <p14:creationId xmlns:p14="http://schemas.microsoft.com/office/powerpoint/2010/main" val="252344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CADA-48FC-4B29-A626-6F2338948D42}"/>
              </a:ext>
            </a:extLst>
          </p:cNvPr>
          <p:cNvSpPr>
            <a:spLocks noGrp="1"/>
          </p:cNvSpPr>
          <p:nvPr>
            <p:ph type="title"/>
          </p:nvPr>
        </p:nvSpPr>
        <p:spPr/>
        <p:txBody>
          <a:bodyPr>
            <a:normAutofit fontScale="90000"/>
          </a:bodyPr>
          <a:lstStyle/>
          <a:p>
            <a:r>
              <a:rPr lang="en-GB" b="1" dirty="0"/>
              <a:t>Situation is exacerbated by reduced Local Authority budgets</a:t>
            </a:r>
          </a:p>
        </p:txBody>
      </p:sp>
      <p:sp>
        <p:nvSpPr>
          <p:cNvPr id="3" name="Content Placeholder 2">
            <a:extLst>
              <a:ext uri="{FF2B5EF4-FFF2-40B4-BE49-F238E27FC236}">
                <a16:creationId xmlns:a16="http://schemas.microsoft.com/office/drawing/2014/main" id="{54B395EA-EBAE-4809-8C72-FFC8FA7C00C9}"/>
              </a:ext>
            </a:extLst>
          </p:cNvPr>
          <p:cNvSpPr>
            <a:spLocks noGrp="1"/>
          </p:cNvSpPr>
          <p:nvPr>
            <p:ph idx="1"/>
          </p:nvPr>
        </p:nvSpPr>
        <p:spPr>
          <a:xfrm>
            <a:off x="478902" y="1844824"/>
            <a:ext cx="8003232" cy="4525963"/>
          </a:xfrm>
        </p:spPr>
        <p:txBody>
          <a:bodyPr>
            <a:normAutofit lnSpcReduction="10000"/>
          </a:bodyPr>
          <a:lstStyle/>
          <a:p>
            <a:r>
              <a:rPr lang="en-GB" dirty="0"/>
              <a:t>Local authority budgets have been cut 21% in 10 years (</a:t>
            </a:r>
            <a:r>
              <a:rPr lang="en-GB" dirty="0" err="1"/>
              <a:t>Partington</a:t>
            </a:r>
            <a:r>
              <a:rPr lang="en-GB" dirty="0"/>
              <a:t>, 2019)</a:t>
            </a:r>
          </a:p>
          <a:p>
            <a:r>
              <a:rPr lang="en-GB" dirty="0"/>
              <a:t>58% of councils report cutting budgets for drug and alcohol treatment services (</a:t>
            </a:r>
            <a:r>
              <a:rPr lang="en-GB" dirty="0" err="1"/>
              <a:t>Eichler</a:t>
            </a:r>
            <a:r>
              <a:rPr lang="en-GB" dirty="0"/>
              <a:t>, 2019)</a:t>
            </a:r>
          </a:p>
          <a:p>
            <a:endParaRPr lang="en-GB" dirty="0"/>
          </a:p>
          <a:p>
            <a:r>
              <a:rPr lang="en-GB" dirty="0"/>
              <a:t>This has had also had an effect on floating support, supported accommodation provision etc</a:t>
            </a:r>
          </a:p>
        </p:txBody>
      </p:sp>
    </p:spTree>
    <p:extLst>
      <p:ext uri="{BB962C8B-B14F-4D97-AF65-F5344CB8AC3E}">
        <p14:creationId xmlns:p14="http://schemas.microsoft.com/office/powerpoint/2010/main" val="362770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F69BE5B-4FF8-4EAC-B4C1-472C38738E44}"/>
              </a:ext>
            </a:extLst>
          </p:cNvPr>
          <p:cNvSpPr>
            <a:spLocks noGrp="1"/>
          </p:cNvSpPr>
          <p:nvPr>
            <p:ph type="title"/>
          </p:nvPr>
        </p:nvSpPr>
        <p:spPr>
          <a:xfrm>
            <a:off x="460160" y="421443"/>
            <a:ext cx="8229600" cy="1178757"/>
          </a:xfrm>
        </p:spPr>
        <p:txBody>
          <a:bodyPr>
            <a:normAutofit fontScale="90000"/>
          </a:bodyPr>
          <a:lstStyle/>
          <a:p>
            <a:r>
              <a:rPr lang="en-GB" altLang="en-US" sz="4400" b="1" dirty="0">
                <a:hlinkClick r:id="rId2"/>
              </a:rPr>
              <a:t>Knocked Back</a:t>
            </a:r>
            <a:r>
              <a:rPr lang="en-GB" altLang="en-US" sz="4400" b="1" dirty="0"/>
              <a:t> report</a:t>
            </a:r>
            <a:br>
              <a:rPr lang="en-GB" altLang="en-US" sz="4400" dirty="0"/>
            </a:br>
            <a:endParaRPr lang="en-GB" altLang="en-US" sz="4400" dirty="0"/>
          </a:p>
        </p:txBody>
      </p:sp>
      <p:sp>
        <p:nvSpPr>
          <p:cNvPr id="20483" name="Content Placeholder 2">
            <a:extLst>
              <a:ext uri="{FF2B5EF4-FFF2-40B4-BE49-F238E27FC236}">
                <a16:creationId xmlns:a16="http://schemas.microsoft.com/office/drawing/2014/main" id="{F1E85D81-97D2-4FEC-9117-778197F8E22F}"/>
              </a:ext>
            </a:extLst>
          </p:cNvPr>
          <p:cNvSpPr>
            <a:spLocks noGrp="1"/>
          </p:cNvSpPr>
          <p:nvPr>
            <p:ph sz="half" idx="1"/>
          </p:nvPr>
        </p:nvSpPr>
        <p:spPr/>
        <p:txBody>
          <a:bodyPr>
            <a:normAutofit lnSpcReduction="10000"/>
          </a:bodyPr>
          <a:lstStyle/>
          <a:p>
            <a:r>
              <a:rPr lang="en-GB" altLang="en-US" dirty="0"/>
              <a:t>12,000 people missed out on life-saving drug and alcohol treatment in 2018/19. </a:t>
            </a:r>
          </a:p>
          <a:p>
            <a:endParaRPr lang="en-GB" altLang="en-US" dirty="0"/>
          </a:p>
          <a:p>
            <a:r>
              <a:rPr lang="en-GB" altLang="en-US" dirty="0"/>
              <a:t>ONS found that of the 726 deaths in 2018 of people who are homeless, more than half were alcohol or drug related. </a:t>
            </a:r>
          </a:p>
          <a:p>
            <a:endParaRPr lang="en-GB" altLang="en-US" dirty="0"/>
          </a:p>
        </p:txBody>
      </p:sp>
      <p:pic>
        <p:nvPicPr>
          <p:cNvPr id="3" name="Content Placeholder 2">
            <a:hlinkClick r:id="rId2"/>
            <a:extLst>
              <a:ext uri="{FF2B5EF4-FFF2-40B4-BE49-F238E27FC236}">
                <a16:creationId xmlns:a16="http://schemas.microsoft.com/office/drawing/2014/main" id="{546219BC-D7E5-4277-AE65-D25AABCED3B7}"/>
              </a:ext>
            </a:extLst>
          </p:cNvPr>
          <p:cNvPicPr>
            <a:picLocks noGrp="1" noChangeAspect="1"/>
          </p:cNvPicPr>
          <p:nvPr>
            <p:ph sz="half" idx="2"/>
          </p:nvPr>
        </p:nvPicPr>
        <p:blipFill>
          <a:blip r:embed="rId3"/>
          <a:stretch>
            <a:fillRect/>
          </a:stretch>
        </p:blipFill>
        <p:spPr>
          <a:xfrm>
            <a:off x="5076056" y="1453395"/>
            <a:ext cx="3140836" cy="4525963"/>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7E432EC1-275D-4B3D-973F-9D8F50A567B7}"/>
              </a:ext>
            </a:extLst>
          </p:cNvPr>
          <p:cNvSpPr>
            <a:spLocks noGrp="1"/>
          </p:cNvSpPr>
          <p:nvPr>
            <p:ph type="title"/>
          </p:nvPr>
        </p:nvSpPr>
        <p:spPr/>
        <p:txBody>
          <a:bodyPr>
            <a:normAutofit fontScale="90000"/>
          </a:bodyPr>
          <a:lstStyle/>
          <a:p>
            <a:r>
              <a:rPr lang="en-GB" altLang="en-US" b="1" dirty="0"/>
              <a:t>And the problem continues into supported accommodation</a:t>
            </a:r>
          </a:p>
        </p:txBody>
      </p:sp>
      <p:pic>
        <p:nvPicPr>
          <p:cNvPr id="21507" name="Content Placeholder 6">
            <a:hlinkClick r:id="rId2"/>
            <a:extLst>
              <a:ext uri="{FF2B5EF4-FFF2-40B4-BE49-F238E27FC236}">
                <a16:creationId xmlns:a16="http://schemas.microsoft.com/office/drawing/2014/main" id="{3EE1EE67-E60B-4860-8EC6-2A1598EDD84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7088" y="1639888"/>
            <a:ext cx="2900362" cy="4110037"/>
          </a:xfrm>
          <a:ln w="25400">
            <a:solidFill>
              <a:schemeClr val="tx1"/>
            </a:solidFill>
            <a:miter lim="800000"/>
            <a:headEnd/>
            <a:tailEnd/>
          </a:ln>
        </p:spPr>
      </p:pic>
      <p:sp>
        <p:nvSpPr>
          <p:cNvPr id="21508" name="Content Placeholder 5">
            <a:extLst>
              <a:ext uri="{FF2B5EF4-FFF2-40B4-BE49-F238E27FC236}">
                <a16:creationId xmlns:a16="http://schemas.microsoft.com/office/drawing/2014/main" id="{895219D9-34B1-48D0-8807-D9C7935370AB}"/>
              </a:ext>
            </a:extLst>
          </p:cNvPr>
          <p:cNvSpPr>
            <a:spLocks noGrp="1"/>
          </p:cNvSpPr>
          <p:nvPr>
            <p:ph sz="half" idx="2"/>
          </p:nvPr>
        </p:nvSpPr>
        <p:spPr>
          <a:xfrm>
            <a:off x="4618615" y="1639888"/>
            <a:ext cx="4038600" cy="4425950"/>
          </a:xfrm>
        </p:spPr>
        <p:txBody>
          <a:bodyPr>
            <a:normAutofit fontScale="92500"/>
          </a:bodyPr>
          <a:lstStyle/>
          <a:p>
            <a:pPr marL="0" indent="0">
              <a:buNone/>
            </a:pPr>
            <a:r>
              <a:rPr lang="en-GB" altLang="en-US" dirty="0"/>
              <a:t>2019 report on people in supported accommodation:</a:t>
            </a:r>
          </a:p>
          <a:p>
            <a:endParaRPr lang="en-GB" altLang="en-US" dirty="0"/>
          </a:p>
          <a:p>
            <a:r>
              <a:rPr lang="en-GB" altLang="en-US" dirty="0"/>
              <a:t>Average age of death 52</a:t>
            </a:r>
          </a:p>
          <a:p>
            <a:r>
              <a:rPr lang="en-GB" altLang="en-US" dirty="0"/>
              <a:t>Drug and alcohol a key cause of death</a:t>
            </a:r>
          </a:p>
          <a:p>
            <a:r>
              <a:rPr lang="en-GB" altLang="en-US" dirty="0"/>
              <a:t>Challenges: High caseloads, </a:t>
            </a:r>
            <a:r>
              <a:rPr lang="en-GB" altLang="en-US" u="sng" dirty="0"/>
              <a:t>difficulty getting support for dual diagnosis</a:t>
            </a:r>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E55576-C305-4A91-921F-5B562473685F}"/>
              </a:ext>
            </a:extLst>
          </p:cNvPr>
          <p:cNvSpPr>
            <a:spLocks noGrp="1"/>
          </p:cNvSpPr>
          <p:nvPr>
            <p:ph type="title"/>
          </p:nvPr>
        </p:nvSpPr>
        <p:spPr/>
        <p:txBody>
          <a:bodyPr>
            <a:normAutofit fontScale="90000"/>
          </a:bodyPr>
          <a:lstStyle/>
          <a:p>
            <a:r>
              <a:rPr lang="en-GB" b="1" dirty="0"/>
              <a:t>Clinical guidance - Essential reading</a:t>
            </a:r>
          </a:p>
        </p:txBody>
      </p:sp>
      <p:sp>
        <p:nvSpPr>
          <p:cNvPr id="8" name="Content Placeholder 7">
            <a:extLst>
              <a:ext uri="{FF2B5EF4-FFF2-40B4-BE49-F238E27FC236}">
                <a16:creationId xmlns:a16="http://schemas.microsoft.com/office/drawing/2014/main" id="{97E4F058-346A-443F-ACC7-E99EC566E4CF}"/>
              </a:ext>
            </a:extLst>
          </p:cNvPr>
          <p:cNvSpPr>
            <a:spLocks noGrp="1"/>
          </p:cNvSpPr>
          <p:nvPr>
            <p:ph idx="1"/>
          </p:nvPr>
        </p:nvSpPr>
        <p:spPr>
          <a:xfrm>
            <a:off x="464104" y="1988840"/>
            <a:ext cx="8229600" cy="4381947"/>
          </a:xfrm>
        </p:spPr>
        <p:txBody>
          <a:bodyPr>
            <a:normAutofit/>
          </a:bodyPr>
          <a:lstStyle/>
          <a:p>
            <a:r>
              <a:rPr lang="en-GB" sz="2800" dirty="0"/>
              <a:t>Public Health England (2017) Better care for people with co-occurring mental health and alcohol/drug use conditions: A guide for commissioners and service providers</a:t>
            </a:r>
          </a:p>
          <a:p>
            <a:endParaRPr lang="en-GB" sz="2800" dirty="0"/>
          </a:p>
          <a:p>
            <a:r>
              <a:rPr lang="en-GB" sz="2800" dirty="0"/>
              <a:t>NICE guidance (2016) NG58: Coexisting severe mental illness and substance misuse: community health and social care services</a:t>
            </a:r>
          </a:p>
          <a:p>
            <a:endParaRPr lang="en-GB" sz="2000" dirty="0"/>
          </a:p>
          <a:p>
            <a:endParaRPr lang="en-GB" sz="2000" u="sng" dirty="0"/>
          </a:p>
          <a:p>
            <a:endParaRPr lang="en-GB" u="sng" dirty="0"/>
          </a:p>
          <a:p>
            <a:endParaRPr lang="en-GB" dirty="0"/>
          </a:p>
          <a:p>
            <a:endParaRPr lang="en-GB" dirty="0"/>
          </a:p>
        </p:txBody>
      </p:sp>
    </p:spTree>
    <p:extLst>
      <p:ext uri="{BB962C8B-B14F-4D97-AF65-F5344CB8AC3E}">
        <p14:creationId xmlns:p14="http://schemas.microsoft.com/office/powerpoint/2010/main" val="2566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8C1579-E489-4966-9E74-A1D0A13F7FBF}"/>
              </a:ext>
            </a:extLst>
          </p:cNvPr>
          <p:cNvSpPr>
            <a:spLocks noGrp="1"/>
          </p:cNvSpPr>
          <p:nvPr>
            <p:ph type="title"/>
          </p:nvPr>
        </p:nvSpPr>
        <p:spPr>
          <a:xfrm>
            <a:off x="533400" y="332656"/>
            <a:ext cx="8229600" cy="1143000"/>
          </a:xfrm>
        </p:spPr>
        <p:txBody>
          <a:bodyPr>
            <a:normAutofit/>
          </a:bodyPr>
          <a:lstStyle/>
          <a:p>
            <a:r>
              <a:rPr lang="en-GB" sz="3200" b="1" dirty="0"/>
              <a:t>Better care for people with co-occurring mental health and alcohol/drug use conditions</a:t>
            </a:r>
          </a:p>
        </p:txBody>
      </p:sp>
      <p:pic>
        <p:nvPicPr>
          <p:cNvPr id="7" name="Content Placeholder 6">
            <a:hlinkClick r:id="rId2"/>
            <a:extLst>
              <a:ext uri="{FF2B5EF4-FFF2-40B4-BE49-F238E27FC236}">
                <a16:creationId xmlns:a16="http://schemas.microsoft.com/office/drawing/2014/main" id="{FE70533E-0929-4283-AEF0-A94CF7842043}"/>
              </a:ext>
            </a:extLst>
          </p:cNvPr>
          <p:cNvPicPr>
            <a:picLocks noGrp="1" noChangeAspect="1"/>
          </p:cNvPicPr>
          <p:nvPr>
            <p:ph sz="half" idx="1"/>
          </p:nvPr>
        </p:nvPicPr>
        <p:blipFill>
          <a:blip r:embed="rId3"/>
          <a:stretch>
            <a:fillRect/>
          </a:stretch>
        </p:blipFill>
        <p:spPr>
          <a:xfrm>
            <a:off x="755576" y="1799790"/>
            <a:ext cx="3122646" cy="4525963"/>
          </a:xfrm>
          <a:prstGeom prst="rect">
            <a:avLst/>
          </a:prstGeom>
          <a:ln>
            <a:solidFill>
              <a:schemeClr val="accent1"/>
            </a:solidFill>
          </a:ln>
        </p:spPr>
      </p:pic>
      <p:sp>
        <p:nvSpPr>
          <p:cNvPr id="6" name="Content Placeholder 5">
            <a:extLst>
              <a:ext uri="{FF2B5EF4-FFF2-40B4-BE49-F238E27FC236}">
                <a16:creationId xmlns:a16="http://schemas.microsoft.com/office/drawing/2014/main" id="{546C2754-CD55-4FE8-8A7D-4072C5FD6BE4}"/>
              </a:ext>
            </a:extLst>
          </p:cNvPr>
          <p:cNvSpPr>
            <a:spLocks noGrp="1"/>
          </p:cNvSpPr>
          <p:nvPr>
            <p:ph sz="half" idx="2"/>
          </p:nvPr>
        </p:nvSpPr>
        <p:spPr>
          <a:xfrm>
            <a:off x="4572000" y="1799790"/>
            <a:ext cx="4038600" cy="4925144"/>
          </a:xfrm>
        </p:spPr>
        <p:txBody>
          <a:bodyPr>
            <a:normAutofit fontScale="62500" lnSpcReduction="20000"/>
          </a:bodyPr>
          <a:lstStyle/>
          <a:p>
            <a:pPr marL="0" indent="0">
              <a:buNone/>
            </a:pPr>
            <a:r>
              <a:rPr lang="en-GB" dirty="0"/>
              <a:t>Promotes two key principles:</a:t>
            </a:r>
          </a:p>
          <a:p>
            <a:endParaRPr lang="en-GB" dirty="0"/>
          </a:p>
          <a:p>
            <a:pPr marL="514350" indent="-514350">
              <a:buFont typeface="+mj-lt"/>
              <a:buAutoNum type="arabicPeriod"/>
            </a:pPr>
            <a:r>
              <a:rPr lang="en-GB" b="1" dirty="0"/>
              <a:t>Everyone’s job</a:t>
            </a:r>
            <a:r>
              <a:rPr lang="en-GB" dirty="0"/>
              <a:t>. Commissioners and providers of mental health and alcohol and drug use services have a joint responsibility to meet the needs of individuals with co-occurring conditions by working together to reach shared solutions. </a:t>
            </a:r>
          </a:p>
          <a:p>
            <a:pPr marL="514350" indent="-514350">
              <a:buFont typeface="+mj-lt"/>
              <a:buAutoNum type="arabicPeriod"/>
            </a:pPr>
            <a:endParaRPr lang="en-GB" dirty="0"/>
          </a:p>
          <a:p>
            <a:pPr marL="514350" indent="-514350">
              <a:buFont typeface="+mj-lt"/>
              <a:buAutoNum type="arabicPeriod"/>
            </a:pPr>
            <a:r>
              <a:rPr lang="en-GB" b="1" dirty="0"/>
              <a:t>No wrong door</a:t>
            </a:r>
            <a:r>
              <a:rPr lang="en-GB" dirty="0"/>
              <a:t>. Providers in alcohol and drug, mental health and other services have an open door policy for individuals with co-occurring conditions, and make every contact count. Treatment for any of the co-occurring conditions is available through every contact point.</a:t>
            </a:r>
          </a:p>
        </p:txBody>
      </p:sp>
    </p:spTree>
    <p:extLst>
      <p:ext uri="{BB962C8B-B14F-4D97-AF65-F5344CB8AC3E}">
        <p14:creationId xmlns:p14="http://schemas.microsoft.com/office/powerpoint/2010/main" val="312803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30B690-F756-4611-8624-35224F91A0A2}"/>
              </a:ext>
            </a:extLst>
          </p:cNvPr>
          <p:cNvSpPr>
            <a:spLocks noGrp="1"/>
          </p:cNvSpPr>
          <p:nvPr>
            <p:ph type="title"/>
          </p:nvPr>
        </p:nvSpPr>
        <p:spPr>
          <a:xfrm>
            <a:off x="881357" y="980728"/>
            <a:ext cx="7792619" cy="1368152"/>
          </a:xfrm>
        </p:spPr>
        <p:txBody>
          <a:bodyPr>
            <a:normAutofit fontScale="90000"/>
          </a:bodyPr>
          <a:lstStyle/>
          <a:p>
            <a:r>
              <a:rPr lang="en-GB" sz="3600" u="sng" dirty="0">
                <a:hlinkClick r:id="rId2"/>
              </a:rPr>
              <a:t>NICE guidance NG58: </a:t>
            </a:r>
            <a:br>
              <a:rPr lang="en-GB" sz="3600" u="sng" dirty="0">
                <a:hlinkClick r:id="rId2"/>
              </a:rPr>
            </a:br>
            <a:r>
              <a:rPr lang="en-GB" sz="3600" u="sng" dirty="0">
                <a:hlinkClick r:id="rId2"/>
              </a:rPr>
              <a:t>Coexisting severe mental illness and substance misuse: community health and social care services </a:t>
            </a:r>
            <a:br>
              <a:rPr lang="en-GB" dirty="0"/>
            </a:br>
            <a:endParaRPr lang="en-GB" dirty="0"/>
          </a:p>
        </p:txBody>
      </p:sp>
      <p:sp>
        <p:nvSpPr>
          <p:cNvPr id="6" name="Content Placeholder 5">
            <a:extLst>
              <a:ext uri="{FF2B5EF4-FFF2-40B4-BE49-F238E27FC236}">
                <a16:creationId xmlns:a16="http://schemas.microsoft.com/office/drawing/2014/main" id="{266DDBAB-C3EC-456A-8694-953CA6604F75}"/>
              </a:ext>
            </a:extLst>
          </p:cNvPr>
          <p:cNvSpPr>
            <a:spLocks noGrp="1"/>
          </p:cNvSpPr>
          <p:nvPr>
            <p:ph idx="1"/>
          </p:nvPr>
        </p:nvSpPr>
        <p:spPr>
          <a:xfrm>
            <a:off x="457200" y="2780928"/>
            <a:ext cx="8229600" cy="3805883"/>
          </a:xfrm>
        </p:spPr>
        <p:txBody>
          <a:bodyPr>
            <a:normAutofit/>
          </a:bodyPr>
          <a:lstStyle/>
          <a:p>
            <a:r>
              <a:rPr lang="en-GB" dirty="0"/>
              <a:t>Published November 2016.</a:t>
            </a:r>
          </a:p>
          <a:p>
            <a:endParaRPr lang="en-GB" dirty="0"/>
          </a:p>
          <a:p>
            <a:r>
              <a:rPr lang="en-GB" dirty="0"/>
              <a:t>Covers how to improve services for people aged 14 and above who have been diagnosed as having a coexisting severe mental illness and substance misuse.</a:t>
            </a:r>
          </a:p>
          <a:p>
            <a:pPr marL="0" indent="0">
              <a:buNone/>
            </a:pPr>
            <a:r>
              <a:rPr lang="en-GB" dirty="0"/>
              <a:t> </a:t>
            </a:r>
          </a:p>
        </p:txBody>
      </p:sp>
    </p:spTree>
    <p:extLst>
      <p:ext uri="{BB962C8B-B14F-4D97-AF65-F5344CB8AC3E}">
        <p14:creationId xmlns:p14="http://schemas.microsoft.com/office/powerpoint/2010/main" val="244118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25EAD-E4D7-42D2-916E-CE20F3003F2B}"/>
              </a:ext>
            </a:extLst>
          </p:cNvPr>
          <p:cNvSpPr>
            <a:spLocks noGrp="1"/>
          </p:cNvSpPr>
          <p:nvPr>
            <p:ph idx="1"/>
          </p:nvPr>
        </p:nvSpPr>
        <p:spPr>
          <a:xfrm>
            <a:off x="457200" y="1628800"/>
            <a:ext cx="8229600" cy="4525963"/>
          </a:xfrm>
        </p:spPr>
        <p:txBody>
          <a:bodyPr>
            <a:normAutofit fontScale="92500" lnSpcReduction="20000"/>
          </a:bodyPr>
          <a:lstStyle/>
          <a:p>
            <a:pPr lvl="1"/>
            <a:r>
              <a:rPr lang="en-GB" u="sng" dirty="0">
                <a:hlinkClick r:id="rId2"/>
              </a:rPr>
              <a:t>first contact with services</a:t>
            </a:r>
            <a:endParaRPr lang="en-GB" dirty="0"/>
          </a:p>
          <a:p>
            <a:pPr lvl="1"/>
            <a:r>
              <a:rPr lang="en-GB" u="sng" dirty="0">
                <a:hlinkClick r:id="rId3"/>
              </a:rPr>
              <a:t>referral to secondary care mental health services</a:t>
            </a:r>
            <a:endParaRPr lang="en-GB" dirty="0"/>
          </a:p>
          <a:p>
            <a:pPr lvl="1"/>
            <a:r>
              <a:rPr lang="en-GB" u="sng" dirty="0">
                <a:hlinkClick r:id="rId4"/>
              </a:rPr>
              <a:t>the care plan: multi-agency approach to address physical health, social care, housing and other support needs</a:t>
            </a:r>
            <a:endParaRPr lang="en-GB" dirty="0"/>
          </a:p>
          <a:p>
            <a:pPr lvl="1"/>
            <a:r>
              <a:rPr lang="en-GB" u="sng" dirty="0">
                <a:hlinkClick r:id="rId5"/>
              </a:rPr>
              <a:t>partnership working between specialist services, health, social care and other support services and commissioners</a:t>
            </a:r>
            <a:endParaRPr lang="en-GB" dirty="0"/>
          </a:p>
          <a:p>
            <a:pPr lvl="1"/>
            <a:r>
              <a:rPr lang="en-GB" u="sng" dirty="0">
                <a:hlinkClick r:id="rId6"/>
              </a:rPr>
              <a:t>improving service delivery</a:t>
            </a:r>
            <a:endParaRPr lang="en-GB" dirty="0"/>
          </a:p>
          <a:p>
            <a:pPr lvl="1"/>
            <a:r>
              <a:rPr lang="en-GB" u="sng" dirty="0">
                <a:hlinkClick r:id="rId7"/>
              </a:rPr>
              <a:t>maintaining contact between services and people with coexisting severe mental illness and substance misuse who use them</a:t>
            </a:r>
            <a:endParaRPr lang="en-GB" dirty="0"/>
          </a:p>
          <a:p>
            <a:endParaRPr lang="en-GB" dirty="0"/>
          </a:p>
        </p:txBody>
      </p:sp>
      <p:sp>
        <p:nvSpPr>
          <p:cNvPr id="5" name="Title 4">
            <a:extLst>
              <a:ext uri="{FF2B5EF4-FFF2-40B4-BE49-F238E27FC236}">
                <a16:creationId xmlns:a16="http://schemas.microsoft.com/office/drawing/2014/main" id="{6FA75079-0C83-4080-9387-6C5CE23DBF20}"/>
              </a:ext>
            </a:extLst>
          </p:cNvPr>
          <p:cNvSpPr>
            <a:spLocks noGrp="1"/>
          </p:cNvSpPr>
          <p:nvPr>
            <p:ph type="title"/>
          </p:nvPr>
        </p:nvSpPr>
        <p:spPr>
          <a:xfrm>
            <a:off x="611560" y="487212"/>
            <a:ext cx="8075240" cy="997572"/>
          </a:xfrm>
        </p:spPr>
        <p:txBody>
          <a:bodyPr>
            <a:normAutofit fontScale="90000"/>
          </a:bodyPr>
          <a:lstStyle/>
          <a:p>
            <a:r>
              <a:rPr lang="en-GB" sz="3200" dirty="0"/>
              <a:t>The NICE guideline includes recommendations on:</a:t>
            </a:r>
            <a:br>
              <a:rPr lang="en-GB" sz="3200" dirty="0"/>
            </a:br>
            <a:endParaRPr lang="en-GB" sz="3200" dirty="0"/>
          </a:p>
        </p:txBody>
      </p:sp>
    </p:spTree>
    <p:extLst>
      <p:ext uri="{BB962C8B-B14F-4D97-AF65-F5344CB8AC3E}">
        <p14:creationId xmlns:p14="http://schemas.microsoft.com/office/powerpoint/2010/main" val="228014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DE06-01CC-4FFC-89C3-10A0EF305458}"/>
              </a:ext>
            </a:extLst>
          </p:cNvPr>
          <p:cNvSpPr>
            <a:spLocks noGrp="1"/>
          </p:cNvSpPr>
          <p:nvPr>
            <p:ph type="title"/>
          </p:nvPr>
        </p:nvSpPr>
        <p:spPr/>
        <p:txBody>
          <a:bodyPr/>
          <a:lstStyle/>
          <a:p>
            <a:r>
              <a:rPr lang="en-GB" b="1" dirty="0"/>
              <a:t>What does ‘dual diagnosis’ mean? </a:t>
            </a:r>
          </a:p>
        </p:txBody>
      </p:sp>
      <p:sp>
        <p:nvSpPr>
          <p:cNvPr id="3" name="Content Placeholder 2">
            <a:extLst>
              <a:ext uri="{FF2B5EF4-FFF2-40B4-BE49-F238E27FC236}">
                <a16:creationId xmlns:a16="http://schemas.microsoft.com/office/drawing/2014/main" id="{E9057290-54FC-4F4E-8489-C584ACB1B536}"/>
              </a:ext>
            </a:extLst>
          </p:cNvPr>
          <p:cNvSpPr>
            <a:spLocks noGrp="1"/>
          </p:cNvSpPr>
          <p:nvPr>
            <p:ph idx="1"/>
          </p:nvPr>
        </p:nvSpPr>
        <p:spPr>
          <a:xfrm>
            <a:off x="539552" y="1417638"/>
            <a:ext cx="8229600" cy="4569371"/>
          </a:xfrm>
        </p:spPr>
        <p:txBody>
          <a:bodyPr>
            <a:noAutofit/>
          </a:bodyPr>
          <a:lstStyle/>
          <a:p>
            <a:r>
              <a:rPr lang="en-GB" sz="2400" dirty="0"/>
              <a:t>Generally defined as ‘the co-existence of mental health and substance misuse problems’. However there is no specific common understanding.</a:t>
            </a:r>
          </a:p>
          <a:p>
            <a:endParaRPr lang="en-GB" sz="2400" dirty="0"/>
          </a:p>
          <a:p>
            <a:r>
              <a:rPr lang="en-GB" sz="2400" dirty="0"/>
              <a:t>In practice, people are usually only given a formal diagnosis of dual diagnosis if they have severe mental health problems (generally psychotic disorders) and severe substance misuse problems that both meet the criteria for specialist services.</a:t>
            </a:r>
          </a:p>
          <a:p>
            <a:endParaRPr lang="en-GB" sz="2400" dirty="0"/>
          </a:p>
          <a:p>
            <a:r>
              <a:rPr lang="en-GB" sz="2400" dirty="0"/>
              <a:t>‘Dual diagnosis’ can suggest that there are only two problems. In reality, people with dual diagnosis are also likely to have physical health problems, and a range of social issues, and will often be identified as having ‘complex needs’</a:t>
            </a:r>
          </a:p>
        </p:txBody>
      </p:sp>
    </p:spTree>
    <p:extLst>
      <p:ext uri="{BB962C8B-B14F-4D97-AF65-F5344CB8AC3E}">
        <p14:creationId xmlns:p14="http://schemas.microsoft.com/office/powerpoint/2010/main" val="199547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8C9B-0651-4807-BEBC-2F6C04728869}"/>
              </a:ext>
            </a:extLst>
          </p:cNvPr>
          <p:cNvSpPr>
            <a:spLocks noGrp="1"/>
          </p:cNvSpPr>
          <p:nvPr>
            <p:ph type="title"/>
          </p:nvPr>
        </p:nvSpPr>
        <p:spPr>
          <a:xfrm>
            <a:off x="755576" y="764704"/>
            <a:ext cx="7416824" cy="1143000"/>
          </a:xfrm>
        </p:spPr>
        <p:txBody>
          <a:bodyPr>
            <a:normAutofit fontScale="90000"/>
          </a:bodyPr>
          <a:lstStyle/>
          <a:p>
            <a:pPr algn="l"/>
            <a:r>
              <a:rPr lang="en-GB" sz="4000" dirty="0"/>
              <a:t>It includes further links to             recommendations on:</a:t>
            </a:r>
            <a:br>
              <a:rPr lang="en-GB" dirty="0"/>
            </a:br>
            <a:endParaRPr lang="en-GB" dirty="0"/>
          </a:p>
        </p:txBody>
      </p:sp>
      <p:sp>
        <p:nvSpPr>
          <p:cNvPr id="3" name="Content Placeholder 2">
            <a:extLst>
              <a:ext uri="{FF2B5EF4-FFF2-40B4-BE49-F238E27FC236}">
                <a16:creationId xmlns:a16="http://schemas.microsoft.com/office/drawing/2014/main" id="{EAA4812D-4311-4905-B49A-F6F7DCFCA16E}"/>
              </a:ext>
            </a:extLst>
          </p:cNvPr>
          <p:cNvSpPr>
            <a:spLocks noGrp="1"/>
          </p:cNvSpPr>
          <p:nvPr>
            <p:ph idx="1"/>
          </p:nvPr>
        </p:nvSpPr>
        <p:spPr>
          <a:xfrm>
            <a:off x="349188" y="1895912"/>
            <a:ext cx="8229600" cy="4525963"/>
          </a:xfrm>
        </p:spPr>
        <p:txBody>
          <a:bodyPr/>
          <a:lstStyle/>
          <a:p>
            <a:pPr lvl="1"/>
            <a:r>
              <a:rPr lang="en-GB" dirty="0"/>
              <a:t>Referral to mental health services</a:t>
            </a:r>
          </a:p>
          <a:p>
            <a:pPr lvl="1"/>
            <a:r>
              <a:rPr lang="en-GB" dirty="0"/>
              <a:t>Care plans: to address physical health, social care, housing and other support needs</a:t>
            </a:r>
          </a:p>
          <a:p>
            <a:pPr lvl="1"/>
            <a:r>
              <a:rPr lang="en-GB" dirty="0"/>
              <a:t>Partnerships between specialist services</a:t>
            </a:r>
          </a:p>
          <a:p>
            <a:pPr lvl="1"/>
            <a:r>
              <a:rPr lang="en-GB" dirty="0"/>
              <a:t>Maintaining contact between services and how to support people with complex needs to attend appointments and maintain engagement</a:t>
            </a:r>
          </a:p>
          <a:p>
            <a:endParaRPr lang="en-GB" dirty="0"/>
          </a:p>
        </p:txBody>
      </p:sp>
      <p:sp>
        <p:nvSpPr>
          <p:cNvPr id="4" name="TextBox 3">
            <a:extLst>
              <a:ext uri="{FF2B5EF4-FFF2-40B4-BE49-F238E27FC236}">
                <a16:creationId xmlns:a16="http://schemas.microsoft.com/office/drawing/2014/main" id="{BB09D4ED-00CA-4A6D-B97B-9FCB68D87868}"/>
              </a:ext>
            </a:extLst>
          </p:cNvPr>
          <p:cNvSpPr txBox="1"/>
          <p:nvPr/>
        </p:nvSpPr>
        <p:spPr>
          <a:xfrm>
            <a:off x="1151620" y="5560596"/>
            <a:ext cx="6840760" cy="1169551"/>
          </a:xfrm>
          <a:prstGeom prst="rect">
            <a:avLst/>
          </a:prstGeom>
          <a:noFill/>
        </p:spPr>
        <p:txBody>
          <a:bodyPr wrap="square" rtlCol="0">
            <a:spAutoFit/>
          </a:bodyPr>
          <a:lstStyle/>
          <a:p>
            <a:pPr algn="ctr"/>
            <a:r>
              <a:rPr lang="en-GB" sz="1400" dirty="0">
                <a:effectLst/>
                <a:latin typeface="Univers LT Std 45 Light" pitchFamily="34" charset="0"/>
                <a:ea typeface="Calibri"/>
                <a:cs typeface="Times New Roman"/>
              </a:rPr>
              <a:t>“Mental health services have a responsibility to work with substance misuse services to provide integrated care, and substance misuse services have a responsibility to work with mental health services to provide care.” </a:t>
            </a:r>
          </a:p>
          <a:p>
            <a:pPr algn="ctr"/>
            <a:endParaRPr lang="en-GB" sz="1400" b="1" dirty="0">
              <a:latin typeface="Univers LT Std 45 Light" pitchFamily="34" charset="0"/>
              <a:ea typeface="Calibri"/>
              <a:cs typeface="Times New Roman"/>
            </a:endParaRPr>
          </a:p>
          <a:p>
            <a:pPr algn="ctr"/>
            <a:r>
              <a:rPr lang="en-GB" sz="1400" b="1" dirty="0">
                <a:effectLst/>
                <a:latin typeface="Univers LT Std 45 Light" pitchFamily="34" charset="0"/>
                <a:ea typeface="Calibri"/>
                <a:cs typeface="Times New Roman"/>
              </a:rPr>
              <a:t>NICE Guidance CG120</a:t>
            </a:r>
            <a:endParaRPr lang="en-GB" sz="1400" b="1" dirty="0">
              <a:latin typeface="Univers LT Std 45 Light" pitchFamily="34" charset="0"/>
            </a:endParaRPr>
          </a:p>
        </p:txBody>
      </p:sp>
    </p:spTree>
    <p:extLst>
      <p:ext uri="{BB962C8B-B14F-4D97-AF65-F5344CB8AC3E}">
        <p14:creationId xmlns:p14="http://schemas.microsoft.com/office/powerpoint/2010/main" val="1444456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D7E6-59A9-4BDD-AE56-7E1470A9AF92}"/>
              </a:ext>
            </a:extLst>
          </p:cNvPr>
          <p:cNvSpPr>
            <a:spLocks noGrp="1"/>
          </p:cNvSpPr>
          <p:nvPr>
            <p:ph type="title"/>
          </p:nvPr>
        </p:nvSpPr>
        <p:spPr/>
        <p:txBody>
          <a:bodyPr/>
          <a:lstStyle/>
          <a:p>
            <a:r>
              <a:rPr lang="en-GB" b="1" dirty="0"/>
              <a:t>Additional useful historical papers</a:t>
            </a:r>
          </a:p>
        </p:txBody>
      </p:sp>
      <p:sp>
        <p:nvSpPr>
          <p:cNvPr id="3" name="Content Placeholder 2">
            <a:extLst>
              <a:ext uri="{FF2B5EF4-FFF2-40B4-BE49-F238E27FC236}">
                <a16:creationId xmlns:a16="http://schemas.microsoft.com/office/drawing/2014/main" id="{4195B090-3428-458D-AAC1-A024D2F5D6F1}"/>
              </a:ext>
            </a:extLst>
          </p:cNvPr>
          <p:cNvSpPr>
            <a:spLocks noGrp="1"/>
          </p:cNvSpPr>
          <p:nvPr>
            <p:ph idx="1"/>
          </p:nvPr>
        </p:nvSpPr>
        <p:spPr/>
        <p:txBody>
          <a:bodyPr>
            <a:normAutofit fontScale="77500" lnSpcReduction="20000"/>
          </a:bodyPr>
          <a:lstStyle/>
          <a:p>
            <a:r>
              <a:rPr lang="en-GB" sz="2400" b="1" dirty="0">
                <a:hlinkClick r:id="rId2"/>
              </a:rPr>
              <a:t>Centre for Mental Health, </a:t>
            </a:r>
            <a:r>
              <a:rPr lang="en-GB" sz="2400" b="1" dirty="0" err="1">
                <a:hlinkClick r:id="rId2"/>
              </a:rPr>
              <a:t>DrugScope</a:t>
            </a:r>
            <a:r>
              <a:rPr lang="en-GB" sz="2400" b="1" dirty="0">
                <a:hlinkClick r:id="rId2"/>
              </a:rPr>
              <a:t> and UK Drug Policy Commission (2012) Dual diagnosis: a challenge for the reformed NHS and for Public Health England A discussion paper</a:t>
            </a:r>
            <a:endParaRPr lang="en-GB" sz="2400" b="1" dirty="0"/>
          </a:p>
          <a:p>
            <a:endParaRPr lang="en-GB" sz="2400" b="1" dirty="0"/>
          </a:p>
          <a:p>
            <a:r>
              <a:rPr lang="en-GB" sz="2400" b="1" dirty="0">
                <a:hlinkClick r:id="rId3"/>
              </a:rPr>
              <a:t>Coexisting severe mental illness (psychosis) and substance misuse: assessment and management in healthcare settings (2011)</a:t>
            </a:r>
            <a:endParaRPr lang="en-GB" sz="2400" b="1" dirty="0"/>
          </a:p>
          <a:p>
            <a:endParaRPr lang="en-GB" sz="2400" b="1" dirty="0">
              <a:hlinkClick r:id="rId4"/>
            </a:endParaRPr>
          </a:p>
          <a:p>
            <a:r>
              <a:rPr lang="en-GB" sz="2400" b="1" dirty="0">
                <a:hlinkClick r:id="rId4"/>
              </a:rPr>
              <a:t>Hughes L (2006) Closing the Gap – A CAPABILITY FRAMEWORK FOR WORKING EFFECTIVELY WITH PEOPLE WITH COMBINED MENTAL HEALTH AND SUBSTANCE USE PROBLEMS (DUAL DIAGNOSIS)</a:t>
            </a:r>
            <a:endParaRPr lang="en-GB" sz="2400" b="1" dirty="0"/>
          </a:p>
          <a:p>
            <a:endParaRPr lang="en-GB" sz="2400" b="1" dirty="0"/>
          </a:p>
          <a:p>
            <a:r>
              <a:rPr lang="en-GB" sz="2400" b="1" dirty="0">
                <a:hlinkClick r:id="rId5"/>
              </a:rPr>
              <a:t>Turning Point and Rethink (2004) Dual diagnosis toolkit. Mental health and substance misuse - A practical guide for professionals and practitioners</a:t>
            </a:r>
            <a:endParaRPr lang="en-GB" sz="2400" b="1" dirty="0"/>
          </a:p>
          <a:p>
            <a:endParaRPr lang="en-GB" sz="2400" b="1" dirty="0">
              <a:hlinkClick r:id="rId6"/>
            </a:endParaRPr>
          </a:p>
          <a:p>
            <a:r>
              <a:rPr lang="en-GB" sz="2400" b="1" dirty="0">
                <a:hlinkClick r:id="rId6"/>
              </a:rPr>
              <a:t>Department of Health (2002) Mental Health Policy Implementation Guide Dual Diagnosis Good Practice Guide</a:t>
            </a:r>
            <a:endParaRPr lang="en-GB" sz="2400" b="1" dirty="0"/>
          </a:p>
          <a:p>
            <a:endParaRPr lang="en-GB" dirty="0"/>
          </a:p>
        </p:txBody>
      </p:sp>
    </p:spTree>
    <p:extLst>
      <p:ext uri="{BB962C8B-B14F-4D97-AF65-F5344CB8AC3E}">
        <p14:creationId xmlns:p14="http://schemas.microsoft.com/office/powerpoint/2010/main" val="417576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D98F220-DAB3-4952-884D-B3F675B595E9}"/>
              </a:ext>
            </a:extLst>
          </p:cNvPr>
          <p:cNvSpPr>
            <a:spLocks noGrp="1"/>
          </p:cNvSpPr>
          <p:nvPr>
            <p:ph type="title"/>
          </p:nvPr>
        </p:nvSpPr>
        <p:spPr/>
        <p:txBody>
          <a:bodyPr/>
          <a:lstStyle/>
          <a:p>
            <a:r>
              <a:rPr lang="en-GB" b="1" dirty="0"/>
              <a:t>Advice, guidance and training</a:t>
            </a:r>
          </a:p>
        </p:txBody>
      </p:sp>
      <p:pic>
        <p:nvPicPr>
          <p:cNvPr id="6" name="Content Placeholder 5">
            <a:hlinkClick r:id="rId2"/>
            <a:extLst>
              <a:ext uri="{FF2B5EF4-FFF2-40B4-BE49-F238E27FC236}">
                <a16:creationId xmlns:a16="http://schemas.microsoft.com/office/drawing/2014/main" id="{71038676-5135-4CF7-887D-36E512031471}"/>
              </a:ext>
            </a:extLst>
          </p:cNvPr>
          <p:cNvPicPr>
            <a:picLocks noGrp="1" noChangeAspect="1"/>
          </p:cNvPicPr>
          <p:nvPr>
            <p:ph sz="half" idx="1"/>
          </p:nvPr>
        </p:nvPicPr>
        <p:blipFill>
          <a:blip r:embed="rId3"/>
          <a:stretch>
            <a:fillRect/>
          </a:stretch>
        </p:blipFill>
        <p:spPr>
          <a:xfrm>
            <a:off x="457200" y="1876816"/>
            <a:ext cx="4038600" cy="3972730"/>
          </a:xfrm>
          <a:prstGeom prst="rect">
            <a:avLst/>
          </a:prstGeom>
        </p:spPr>
      </p:pic>
      <p:sp>
        <p:nvSpPr>
          <p:cNvPr id="7" name="Content Placeholder 6">
            <a:extLst>
              <a:ext uri="{FF2B5EF4-FFF2-40B4-BE49-F238E27FC236}">
                <a16:creationId xmlns:a16="http://schemas.microsoft.com/office/drawing/2014/main" id="{BB70279A-C7E0-4E72-B56E-C95879F5EFFD}"/>
              </a:ext>
            </a:extLst>
          </p:cNvPr>
          <p:cNvSpPr>
            <a:spLocks noGrp="1"/>
          </p:cNvSpPr>
          <p:nvPr>
            <p:ph sz="half" idx="2"/>
          </p:nvPr>
        </p:nvSpPr>
        <p:spPr>
          <a:xfrm>
            <a:off x="4788024" y="1700808"/>
            <a:ext cx="4038600" cy="4525963"/>
          </a:xfrm>
        </p:spPr>
        <p:txBody>
          <a:bodyPr>
            <a:normAutofit/>
          </a:bodyPr>
          <a:lstStyle/>
          <a:p>
            <a:pPr marL="0" indent="0" algn="ctr">
              <a:buNone/>
            </a:pPr>
            <a:r>
              <a:rPr lang="en-GB" b="1" dirty="0"/>
              <a:t>National Consortium       of Consultant Nurses in Dual Diagnosis and Substance Misuse</a:t>
            </a:r>
          </a:p>
          <a:p>
            <a:endParaRPr lang="en-GB" b="1" dirty="0"/>
          </a:p>
          <a:p>
            <a:r>
              <a:rPr lang="en-GB" dirty="0"/>
              <a:t>E learning resources</a:t>
            </a:r>
          </a:p>
          <a:p>
            <a:r>
              <a:rPr lang="en-GB" dirty="0"/>
              <a:t>News</a:t>
            </a:r>
          </a:p>
          <a:p>
            <a:r>
              <a:rPr lang="en-GB" dirty="0"/>
              <a:t>Useful links</a:t>
            </a:r>
          </a:p>
        </p:txBody>
      </p:sp>
    </p:spTree>
    <p:extLst>
      <p:ext uri="{BB962C8B-B14F-4D97-AF65-F5344CB8AC3E}">
        <p14:creationId xmlns:p14="http://schemas.microsoft.com/office/powerpoint/2010/main" val="33843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749F-E6A0-4CC4-B9E7-E96203D2AE8D}"/>
              </a:ext>
            </a:extLst>
          </p:cNvPr>
          <p:cNvSpPr>
            <a:spLocks noGrp="1"/>
          </p:cNvSpPr>
          <p:nvPr>
            <p:ph type="title"/>
          </p:nvPr>
        </p:nvSpPr>
        <p:spPr/>
        <p:txBody>
          <a:bodyPr>
            <a:normAutofit/>
          </a:bodyPr>
          <a:lstStyle/>
          <a:p>
            <a:r>
              <a:rPr lang="en-GB" b="1" dirty="0"/>
              <a:t>What can I do to help individuals?</a:t>
            </a:r>
          </a:p>
        </p:txBody>
      </p:sp>
      <p:sp>
        <p:nvSpPr>
          <p:cNvPr id="5" name="Content Placeholder 4">
            <a:extLst>
              <a:ext uri="{FF2B5EF4-FFF2-40B4-BE49-F238E27FC236}">
                <a16:creationId xmlns:a16="http://schemas.microsoft.com/office/drawing/2014/main" id="{46F739D3-0D34-47DA-B3B7-B6D07B73DC4B}"/>
              </a:ext>
            </a:extLst>
          </p:cNvPr>
          <p:cNvSpPr>
            <a:spLocks noGrp="1"/>
          </p:cNvSpPr>
          <p:nvPr>
            <p:ph idx="1"/>
          </p:nvPr>
        </p:nvSpPr>
        <p:spPr>
          <a:xfrm>
            <a:off x="489751" y="1844824"/>
            <a:ext cx="8229600" cy="4061048"/>
          </a:xfrm>
        </p:spPr>
        <p:txBody>
          <a:bodyPr>
            <a:normAutofit fontScale="77500" lnSpcReduction="20000"/>
          </a:bodyPr>
          <a:lstStyle/>
          <a:p>
            <a:pPr lvl="0"/>
            <a:r>
              <a:rPr lang="en-GB" dirty="0"/>
              <a:t>Document objective measures if patient is not in contact with services e.g. cognitive deficits, </a:t>
            </a:r>
            <a:r>
              <a:rPr lang="en-GB" dirty="0">
                <a:hlinkClick r:id="rId2"/>
              </a:rPr>
              <a:t>PHQ 9</a:t>
            </a:r>
            <a:r>
              <a:rPr lang="en-GB" dirty="0"/>
              <a:t>, </a:t>
            </a:r>
            <a:r>
              <a:rPr lang="en-GB" dirty="0">
                <a:hlinkClick r:id="rId3"/>
              </a:rPr>
              <a:t>GAD 7</a:t>
            </a:r>
            <a:r>
              <a:rPr lang="en-GB" dirty="0"/>
              <a:t>, </a:t>
            </a:r>
            <a:r>
              <a:rPr lang="en-GB" dirty="0">
                <a:hlinkClick r:id="rId4"/>
              </a:rPr>
              <a:t>AUDIT</a:t>
            </a:r>
            <a:r>
              <a:rPr lang="en-GB" dirty="0"/>
              <a:t>, </a:t>
            </a:r>
            <a:r>
              <a:rPr lang="en-GB" dirty="0">
                <a:hlinkClick r:id="rId5"/>
              </a:rPr>
              <a:t>DUDIT</a:t>
            </a:r>
            <a:r>
              <a:rPr lang="en-GB" dirty="0"/>
              <a:t>, </a:t>
            </a:r>
            <a:r>
              <a:rPr lang="en-GB" dirty="0">
                <a:hlinkClick r:id="rId6"/>
              </a:rPr>
              <a:t>DAST</a:t>
            </a:r>
            <a:r>
              <a:rPr lang="en-GB" dirty="0"/>
              <a:t>, </a:t>
            </a:r>
            <a:r>
              <a:rPr lang="en-GB" dirty="0">
                <a:hlinkClick r:id="rId7"/>
              </a:rPr>
              <a:t>SADQ</a:t>
            </a:r>
            <a:endParaRPr lang="en-GB" dirty="0"/>
          </a:p>
          <a:p>
            <a:pPr lvl="0"/>
            <a:r>
              <a:rPr lang="en-GB" dirty="0"/>
              <a:t>Try to tackle local barriers to services where possible</a:t>
            </a:r>
          </a:p>
          <a:p>
            <a:pPr lvl="0"/>
            <a:r>
              <a:rPr lang="en-GB" dirty="0"/>
              <a:t>Undertake CPD in drug and alcohol, motivational interviewing and complex trauma</a:t>
            </a:r>
          </a:p>
          <a:p>
            <a:pPr lvl="0"/>
            <a:r>
              <a:rPr lang="en-GB" dirty="0"/>
              <a:t>Help individuals to access peer support if possible</a:t>
            </a:r>
          </a:p>
          <a:p>
            <a:r>
              <a:rPr lang="en-GB" dirty="0"/>
              <a:t>Ensure individuals have crisis numbers</a:t>
            </a:r>
          </a:p>
          <a:p>
            <a:pPr lvl="0"/>
            <a:r>
              <a:rPr lang="en-GB" dirty="0"/>
              <a:t>Raise alerts when you are concerned</a:t>
            </a:r>
          </a:p>
          <a:p>
            <a:r>
              <a:rPr lang="en-GB" dirty="0"/>
              <a:t>Discuss patients at existing MDT meetings, consider a case conference</a:t>
            </a:r>
          </a:p>
          <a:p>
            <a:endParaRPr lang="en-GB" dirty="0"/>
          </a:p>
          <a:p>
            <a:pPr lvl="0"/>
            <a:endParaRPr lang="en-GB" dirty="0"/>
          </a:p>
        </p:txBody>
      </p:sp>
    </p:spTree>
    <p:extLst>
      <p:ext uri="{BB962C8B-B14F-4D97-AF65-F5344CB8AC3E}">
        <p14:creationId xmlns:p14="http://schemas.microsoft.com/office/powerpoint/2010/main" val="11041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84084-E181-44E8-8779-DAC7F7560213}"/>
              </a:ext>
            </a:extLst>
          </p:cNvPr>
          <p:cNvSpPr>
            <a:spLocks noGrp="1"/>
          </p:cNvSpPr>
          <p:nvPr>
            <p:ph type="title"/>
          </p:nvPr>
        </p:nvSpPr>
        <p:spPr/>
        <p:txBody>
          <a:bodyPr>
            <a:normAutofit fontScale="90000"/>
          </a:bodyPr>
          <a:lstStyle/>
          <a:p>
            <a:r>
              <a:rPr lang="en-GB" b="1" dirty="0"/>
              <a:t>Cognitive assessment that can be undertaken by primary care staff</a:t>
            </a:r>
          </a:p>
        </p:txBody>
      </p:sp>
      <p:pic>
        <p:nvPicPr>
          <p:cNvPr id="59394" name="Content Placeholder 4">
            <a:extLst>
              <a:ext uri="{FF2B5EF4-FFF2-40B4-BE49-F238E27FC236}">
                <a16:creationId xmlns:a16="http://schemas.microsoft.com/office/drawing/2014/main" id="{E138F59F-D3F0-48F1-9634-D379D03EA7DC}"/>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844824"/>
            <a:ext cx="3200566" cy="4525963"/>
          </a:xfrm>
          <a:ln>
            <a:solidFill>
              <a:schemeClr val="tx1"/>
            </a:solidFill>
          </a:ln>
        </p:spPr>
      </p:pic>
      <p:pic>
        <p:nvPicPr>
          <p:cNvPr id="59395" name="Picture 6">
            <a:extLst>
              <a:ext uri="{FF2B5EF4-FFF2-40B4-BE49-F238E27FC236}">
                <a16:creationId xmlns:a16="http://schemas.microsoft.com/office/drawing/2014/main" id="{EE9970FF-9D62-48E8-9468-E8888AC6B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11492"/>
            <a:ext cx="3741043" cy="4451517"/>
          </a:xfrm>
          <a:prstGeom prst="rect">
            <a:avLst/>
          </a:prstGeom>
          <a:noFill/>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F58E02-8A50-4757-B776-E4058471ABC6}"/>
              </a:ext>
            </a:extLst>
          </p:cNvPr>
          <p:cNvSpPr>
            <a:spLocks noGrp="1"/>
          </p:cNvSpPr>
          <p:nvPr>
            <p:ph type="title"/>
          </p:nvPr>
        </p:nvSpPr>
        <p:spPr/>
        <p:txBody>
          <a:bodyPr>
            <a:normAutofit fontScale="90000"/>
          </a:bodyPr>
          <a:lstStyle/>
          <a:p>
            <a:r>
              <a:rPr lang="en-GB" b="1" dirty="0"/>
              <a:t>Meeting the Challenge, Making a Difference</a:t>
            </a:r>
          </a:p>
        </p:txBody>
      </p:sp>
      <p:pic>
        <p:nvPicPr>
          <p:cNvPr id="7" name="Content Placeholder 6">
            <a:hlinkClick r:id="rId2"/>
            <a:extLst>
              <a:ext uri="{FF2B5EF4-FFF2-40B4-BE49-F238E27FC236}">
                <a16:creationId xmlns:a16="http://schemas.microsoft.com/office/drawing/2014/main" id="{DF96DA2E-EAA6-4081-93AD-1D46D2AE4558}"/>
              </a:ext>
            </a:extLst>
          </p:cNvPr>
          <p:cNvPicPr>
            <a:picLocks noGrp="1" noChangeAspect="1"/>
          </p:cNvPicPr>
          <p:nvPr>
            <p:ph sz="half" idx="1"/>
          </p:nvPr>
        </p:nvPicPr>
        <p:blipFill>
          <a:blip r:embed="rId3"/>
          <a:stretch>
            <a:fillRect/>
          </a:stretch>
        </p:blipFill>
        <p:spPr>
          <a:xfrm>
            <a:off x="916345" y="1600200"/>
            <a:ext cx="3120309" cy="4525963"/>
          </a:xfrm>
          <a:prstGeom prst="rect">
            <a:avLst/>
          </a:prstGeom>
        </p:spPr>
      </p:pic>
      <p:sp>
        <p:nvSpPr>
          <p:cNvPr id="9" name="Content Placeholder 8">
            <a:extLst>
              <a:ext uri="{FF2B5EF4-FFF2-40B4-BE49-F238E27FC236}">
                <a16:creationId xmlns:a16="http://schemas.microsoft.com/office/drawing/2014/main" id="{225BC951-57AA-41D5-8F07-B619699BEF4B}"/>
              </a:ext>
            </a:extLst>
          </p:cNvPr>
          <p:cNvSpPr>
            <a:spLocks noGrp="1"/>
          </p:cNvSpPr>
          <p:nvPr>
            <p:ph sz="half" idx="2"/>
          </p:nvPr>
        </p:nvSpPr>
        <p:spPr>
          <a:xfrm>
            <a:off x="4648200" y="2348880"/>
            <a:ext cx="4038600" cy="3777283"/>
          </a:xfrm>
        </p:spPr>
        <p:txBody>
          <a:bodyPr/>
          <a:lstStyle/>
          <a:p>
            <a:endParaRPr lang="en-GB" dirty="0"/>
          </a:p>
          <a:p>
            <a:pPr marL="0" indent="0" algn="ctr">
              <a:buNone/>
            </a:pPr>
            <a:r>
              <a:rPr lang="en-GB" dirty="0"/>
              <a:t>Guidance on how to work effectively with people with a personality disorder</a:t>
            </a:r>
          </a:p>
        </p:txBody>
      </p:sp>
    </p:spTree>
    <p:extLst>
      <p:ext uri="{BB962C8B-B14F-4D97-AF65-F5344CB8AC3E}">
        <p14:creationId xmlns:p14="http://schemas.microsoft.com/office/powerpoint/2010/main" val="836784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Content Placeholder 5">
            <a:extLst>
              <a:ext uri="{FF2B5EF4-FFF2-40B4-BE49-F238E27FC236}">
                <a16:creationId xmlns:a16="http://schemas.microsoft.com/office/drawing/2014/main" id="{0CA7A34D-933D-4E60-8F7A-1557C3044886}"/>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76056" y="2523087"/>
            <a:ext cx="3462337" cy="1530350"/>
          </a:xfrm>
        </p:spPr>
      </p:pic>
      <p:sp>
        <p:nvSpPr>
          <p:cNvPr id="2" name="Title 1">
            <a:extLst>
              <a:ext uri="{FF2B5EF4-FFF2-40B4-BE49-F238E27FC236}">
                <a16:creationId xmlns:a16="http://schemas.microsoft.com/office/drawing/2014/main" id="{DAA14BFC-EF0F-49A7-A745-A016DE7CA8D2}"/>
              </a:ext>
            </a:extLst>
          </p:cNvPr>
          <p:cNvSpPr>
            <a:spLocks noGrp="1"/>
          </p:cNvSpPr>
          <p:nvPr>
            <p:ph type="title"/>
          </p:nvPr>
        </p:nvSpPr>
        <p:spPr>
          <a:xfrm>
            <a:off x="504841" y="611854"/>
            <a:ext cx="8229600" cy="1143000"/>
          </a:xfrm>
        </p:spPr>
        <p:txBody>
          <a:bodyPr>
            <a:normAutofit fontScale="90000"/>
          </a:bodyPr>
          <a:lstStyle/>
          <a:p>
            <a:pPr>
              <a:defRPr/>
            </a:pPr>
            <a:r>
              <a:rPr lang="en-GB" b="1" dirty="0"/>
              <a:t>Assess mental capacity carefully when concerns arise</a:t>
            </a:r>
          </a:p>
        </p:txBody>
      </p:sp>
      <p:sp>
        <p:nvSpPr>
          <p:cNvPr id="4" name="Content Placeholder 3">
            <a:extLst>
              <a:ext uri="{FF2B5EF4-FFF2-40B4-BE49-F238E27FC236}">
                <a16:creationId xmlns:a16="http://schemas.microsoft.com/office/drawing/2014/main" id="{62348013-9322-4612-9AE7-4FCF82F15341}"/>
              </a:ext>
            </a:extLst>
          </p:cNvPr>
          <p:cNvSpPr>
            <a:spLocks noGrp="1"/>
          </p:cNvSpPr>
          <p:nvPr>
            <p:ph sz="half" idx="1"/>
          </p:nvPr>
        </p:nvSpPr>
        <p:spPr>
          <a:xfrm>
            <a:off x="449305" y="2456892"/>
            <a:ext cx="4402138" cy="1944216"/>
          </a:xfrm>
        </p:spPr>
        <p:txBody>
          <a:bodyPr>
            <a:normAutofit fontScale="92500"/>
          </a:bodyPr>
          <a:lstStyle/>
          <a:p>
            <a:pPr marL="0" indent="0" eaLnBrk="1" hangingPunct="1">
              <a:buFont typeface="Arial" panose="020B0604020202020204" pitchFamily="34" charset="0"/>
              <a:buNone/>
              <a:defRPr/>
            </a:pPr>
            <a:r>
              <a:rPr lang="en-GB" altLang="en-US" b="1" dirty="0">
                <a:ea typeface="Verdana" panose="020B0604030504040204" pitchFamily="34" charset="0"/>
                <a:cs typeface="Calibri" panose="020F0502020204030204" pitchFamily="34" charset="0"/>
              </a:rPr>
              <a:t>Capacity fluctuates in people with mental health, cognition and addictions challenges and it is situation specific</a:t>
            </a:r>
          </a:p>
          <a:p>
            <a:pPr marL="0" indent="0" eaLnBrk="1" hangingPunct="1">
              <a:buFont typeface="Arial" panose="020B0604020202020204" pitchFamily="34" charset="0"/>
              <a:buNone/>
              <a:defRPr/>
            </a:pPr>
            <a:endParaRPr lang="en-GB" altLang="en-US" b="1" dirty="0">
              <a:ea typeface="Verdana" panose="020B0604030504040204" pitchFamily="34" charset="0"/>
              <a:cs typeface="Calibri" panose="020F0502020204030204" pitchFamily="34" charset="0"/>
            </a:endParaRPr>
          </a:p>
          <a:p>
            <a:pPr>
              <a:defRPr/>
            </a:pPr>
            <a:endParaRPr lang="en-GB" dirty="0"/>
          </a:p>
        </p:txBody>
      </p:sp>
      <p:sp>
        <p:nvSpPr>
          <p:cNvPr id="106501" name="TextBox 2">
            <a:extLst>
              <a:ext uri="{FF2B5EF4-FFF2-40B4-BE49-F238E27FC236}">
                <a16:creationId xmlns:a16="http://schemas.microsoft.com/office/drawing/2014/main" id="{C898690C-78D3-4C08-9D37-F35015B8BA9F}"/>
              </a:ext>
            </a:extLst>
          </p:cNvPr>
          <p:cNvSpPr txBox="1">
            <a:spLocks noChangeArrowheads="1"/>
          </p:cNvSpPr>
          <p:nvPr/>
        </p:nvSpPr>
        <p:spPr bwMode="auto">
          <a:xfrm>
            <a:off x="611560" y="4644186"/>
            <a:ext cx="7715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GB" altLang="en-US" sz="3200" dirty="0">
                <a:ea typeface="Verdana" panose="020B0604030504040204" pitchFamily="34" charset="0"/>
                <a:cs typeface="Calibri" panose="020F0502020204030204" pitchFamily="34" charset="0"/>
              </a:rPr>
              <a:t>Don’t let people say ‘he’s got capacity’</a:t>
            </a:r>
          </a:p>
          <a:p>
            <a:pPr algn="ctr" eaLnBrk="1" hangingPunct="1">
              <a:buFont typeface="Arial" panose="020B0604020202020204" pitchFamily="34" charset="0"/>
              <a:buNone/>
            </a:pPr>
            <a:r>
              <a:rPr lang="en-GB" altLang="en-US" sz="3200" dirty="0">
                <a:ea typeface="Verdana" panose="020B0604030504040204" pitchFamily="34" charset="0"/>
                <a:cs typeface="Calibri" panose="020F0502020204030204" pitchFamily="34" charset="0"/>
              </a:rPr>
              <a:t> </a:t>
            </a:r>
          </a:p>
          <a:p>
            <a:pPr algn="ctr" eaLnBrk="1" hangingPunct="1">
              <a:buFont typeface="Arial" panose="020B0604020202020204" pitchFamily="34" charset="0"/>
              <a:buNone/>
            </a:pPr>
            <a:r>
              <a:rPr lang="en-GB" altLang="en-US" sz="3200" dirty="0">
                <a:ea typeface="Verdana" panose="020B0604030504040204" pitchFamily="34" charset="0"/>
                <a:cs typeface="Calibri" panose="020F0502020204030204" pitchFamily="34" charset="0"/>
              </a:rPr>
              <a:t>Ask ‘For what?’ ‘About what?’ ‘When?’</a:t>
            </a:r>
          </a:p>
        </p:txBody>
      </p:sp>
    </p:spTree>
    <p:extLst>
      <p:ext uri="{BB962C8B-B14F-4D97-AF65-F5344CB8AC3E}">
        <p14:creationId xmlns:p14="http://schemas.microsoft.com/office/powerpoint/2010/main" val="35405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C1B10709-870A-4F90-966D-694389460A03}"/>
              </a:ext>
            </a:extLst>
          </p:cNvPr>
          <p:cNvSpPr>
            <a:spLocks noGrp="1"/>
          </p:cNvSpPr>
          <p:nvPr>
            <p:ph type="title"/>
          </p:nvPr>
        </p:nvSpPr>
        <p:spPr>
          <a:xfrm>
            <a:off x="457200" y="274638"/>
            <a:ext cx="8229600" cy="922337"/>
          </a:xfrm>
        </p:spPr>
        <p:txBody>
          <a:bodyPr/>
          <a:lstStyle/>
          <a:p>
            <a:r>
              <a:rPr lang="en-GB" altLang="en-US" b="1" dirty="0">
                <a:cs typeface="Calibri" panose="020F0502020204030204" pitchFamily="34" charset="0"/>
              </a:rPr>
              <a:t>Further Guidance</a:t>
            </a:r>
          </a:p>
        </p:txBody>
      </p:sp>
      <p:sp>
        <p:nvSpPr>
          <p:cNvPr id="118787" name="Content Placeholder 2">
            <a:extLst>
              <a:ext uri="{FF2B5EF4-FFF2-40B4-BE49-F238E27FC236}">
                <a16:creationId xmlns:a16="http://schemas.microsoft.com/office/drawing/2014/main" id="{F6192B1D-A039-4764-AA51-21BD3C5D62CB}"/>
              </a:ext>
            </a:extLst>
          </p:cNvPr>
          <p:cNvSpPr>
            <a:spLocks noGrp="1"/>
          </p:cNvSpPr>
          <p:nvPr>
            <p:ph idx="1"/>
          </p:nvPr>
        </p:nvSpPr>
        <p:spPr>
          <a:xfrm>
            <a:off x="468313" y="1484313"/>
            <a:ext cx="8229600" cy="4392612"/>
          </a:xfrm>
        </p:spPr>
        <p:txBody>
          <a:bodyPr/>
          <a:lstStyle/>
          <a:p>
            <a:pPr marL="0" indent="0">
              <a:buFont typeface="Arial" panose="020B0604020202020204" pitchFamily="34" charset="0"/>
              <a:buNone/>
            </a:pPr>
            <a:r>
              <a:rPr lang="en-GB" altLang="en-US" b="1">
                <a:cs typeface="Calibri" panose="020F0502020204030204" pitchFamily="34" charset="0"/>
              </a:rPr>
              <a:t>‘Mental Health Service Assessments for Rough Sleepers’</a:t>
            </a:r>
            <a:r>
              <a:rPr lang="en-GB" altLang="en-US">
                <a:cs typeface="Calibri" panose="020F0502020204030204" pitchFamily="34" charset="0"/>
              </a:rPr>
              <a:t> - </a:t>
            </a:r>
            <a:r>
              <a:rPr lang="en-GB" altLang="en-US">
                <a:cs typeface="Calibri" panose="020F0502020204030204" pitchFamily="34" charset="0"/>
                <a:hlinkClick r:id="rId3"/>
              </a:rPr>
              <a:t>https://bit.ly/2moltaC</a:t>
            </a:r>
            <a:endParaRPr lang="en-GB" altLang="en-US">
              <a:cs typeface="Calibri" panose="020F0502020204030204" pitchFamily="34" charset="0"/>
            </a:endParaRPr>
          </a:p>
          <a:p>
            <a:pPr marL="0" indent="0">
              <a:buFont typeface="Arial" panose="020B0604020202020204" pitchFamily="34" charset="0"/>
              <a:buNone/>
            </a:pPr>
            <a:r>
              <a:rPr lang="en-GB" altLang="en-US">
                <a:cs typeface="Calibri" panose="020F0502020204030204" pitchFamily="34" charset="0"/>
              </a:rPr>
              <a:t>Includes tools for:</a:t>
            </a:r>
          </a:p>
          <a:p>
            <a:pPr lvl="1"/>
            <a:r>
              <a:rPr lang="en-GB" altLang="en-US">
                <a:cs typeface="Calibri" panose="020F0502020204030204" pitchFamily="34" charset="0"/>
              </a:rPr>
              <a:t>Risk assessment</a:t>
            </a:r>
          </a:p>
          <a:p>
            <a:pPr lvl="1"/>
            <a:r>
              <a:rPr lang="en-GB" altLang="en-US">
                <a:cs typeface="Calibri" panose="020F0502020204030204" pitchFamily="34" charset="0"/>
              </a:rPr>
              <a:t>MCA guidance &amp; screening tool</a:t>
            </a:r>
          </a:p>
          <a:p>
            <a:pPr lvl="1"/>
            <a:r>
              <a:rPr lang="en-GB" altLang="en-US">
                <a:cs typeface="Calibri" panose="020F0502020204030204" pitchFamily="34" charset="0"/>
              </a:rPr>
              <a:t>MHA guidance &amp; screening tool</a:t>
            </a:r>
          </a:p>
          <a:p>
            <a:pPr lvl="1"/>
            <a:r>
              <a:rPr lang="en-GB" altLang="en-US">
                <a:cs typeface="Calibri" panose="020F0502020204030204" pitchFamily="34" charset="0"/>
              </a:rPr>
              <a:t>Hospital admission plan</a:t>
            </a:r>
          </a:p>
          <a:p>
            <a:pPr lvl="1"/>
            <a:r>
              <a:rPr lang="en-GB" altLang="en-US">
                <a:cs typeface="Calibri" panose="020F0502020204030204" pitchFamily="34" charset="0"/>
              </a:rPr>
              <a:t>Guidance on making safeguarding adults alerts</a:t>
            </a:r>
          </a:p>
        </p:txBody>
      </p:sp>
    </p:spTree>
    <p:extLst>
      <p:ext uri="{BB962C8B-B14F-4D97-AF65-F5344CB8AC3E}">
        <p14:creationId xmlns:p14="http://schemas.microsoft.com/office/powerpoint/2010/main" val="134503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A13B848A-D39B-441D-82E3-5C7CD9004212}"/>
              </a:ext>
            </a:extLst>
          </p:cNvPr>
          <p:cNvSpPr>
            <a:spLocks noGrp="1"/>
          </p:cNvSpPr>
          <p:nvPr>
            <p:ph type="title"/>
          </p:nvPr>
        </p:nvSpPr>
        <p:spPr/>
        <p:txBody>
          <a:bodyPr>
            <a:normAutofit fontScale="90000"/>
          </a:bodyPr>
          <a:lstStyle/>
          <a:p>
            <a:r>
              <a:rPr lang="en-GB" altLang="en-US" b="1" dirty="0"/>
              <a:t>Ensure you are safeguarding patients</a:t>
            </a:r>
          </a:p>
        </p:txBody>
      </p:sp>
      <p:sp>
        <p:nvSpPr>
          <p:cNvPr id="3" name="Content Placeholder 2">
            <a:extLst>
              <a:ext uri="{FF2B5EF4-FFF2-40B4-BE49-F238E27FC236}">
                <a16:creationId xmlns:a16="http://schemas.microsoft.com/office/drawing/2014/main" id="{09AA2B84-8502-4DDB-B2CE-6EAE88745FCB}"/>
              </a:ext>
            </a:extLst>
          </p:cNvPr>
          <p:cNvSpPr>
            <a:spLocks noGrp="1"/>
          </p:cNvSpPr>
          <p:nvPr>
            <p:ph sz="half" idx="1"/>
          </p:nvPr>
        </p:nvSpPr>
        <p:spPr>
          <a:xfrm>
            <a:off x="500843" y="1484784"/>
            <a:ext cx="4038600" cy="4525963"/>
          </a:xfrm>
        </p:spPr>
        <p:txBody>
          <a:bodyPr>
            <a:normAutofit lnSpcReduction="10000"/>
          </a:bodyPr>
          <a:lstStyle/>
          <a:p>
            <a:pPr marL="0" indent="0">
              <a:buNone/>
              <a:defRPr/>
            </a:pPr>
            <a:r>
              <a:rPr lang="en-GB" altLang="en-US" dirty="0"/>
              <a:t>There is a Legal Duty to safeguard when a per</a:t>
            </a:r>
            <a:r>
              <a:rPr lang="en-GB" dirty="0">
                <a:cs typeface="Calibri" panose="020F0502020204030204" pitchFamily="34" charset="0"/>
              </a:rPr>
              <a:t>son has needs for care and support and</a:t>
            </a:r>
          </a:p>
          <a:p>
            <a:pPr>
              <a:defRPr/>
            </a:pPr>
            <a:r>
              <a:rPr lang="en-GB" dirty="0">
                <a:cs typeface="Calibri" panose="020F0502020204030204" pitchFamily="34" charset="0"/>
              </a:rPr>
              <a:t>is experiencing, or at risk of, abuse </a:t>
            </a:r>
            <a:r>
              <a:rPr lang="en-GB" b="1" dirty="0">
                <a:cs typeface="Calibri" panose="020F0502020204030204" pitchFamily="34" charset="0"/>
              </a:rPr>
              <a:t>or neglect</a:t>
            </a:r>
          </a:p>
          <a:p>
            <a:pPr>
              <a:defRPr/>
            </a:pPr>
            <a:r>
              <a:rPr lang="en-GB" dirty="0">
                <a:cs typeface="Calibri" panose="020F0502020204030204" pitchFamily="34" charset="0"/>
              </a:rPr>
              <a:t>as a result is unable to protect themselves from the risk of, or  experience of abuse or neglect</a:t>
            </a:r>
          </a:p>
          <a:p>
            <a:pPr marL="0" indent="0">
              <a:buFont typeface="Arial" panose="020B0604020202020204" pitchFamily="34" charset="0"/>
              <a:buNone/>
              <a:defRPr/>
            </a:pPr>
            <a:endParaRPr lang="en-GB" dirty="0"/>
          </a:p>
        </p:txBody>
      </p:sp>
      <p:sp>
        <p:nvSpPr>
          <p:cNvPr id="122884" name="Content Placeholder 3">
            <a:extLst>
              <a:ext uri="{FF2B5EF4-FFF2-40B4-BE49-F238E27FC236}">
                <a16:creationId xmlns:a16="http://schemas.microsoft.com/office/drawing/2014/main" id="{8F123EBD-C9E6-4B34-8791-34F673D2AE8E}"/>
              </a:ext>
            </a:extLst>
          </p:cNvPr>
          <p:cNvSpPr>
            <a:spLocks noGrp="1"/>
          </p:cNvSpPr>
          <p:nvPr>
            <p:ph sz="half" idx="2"/>
          </p:nvPr>
        </p:nvSpPr>
        <p:spPr>
          <a:xfrm>
            <a:off x="4716016" y="1947490"/>
            <a:ext cx="4191000" cy="3600549"/>
          </a:xfrm>
        </p:spPr>
        <p:txBody>
          <a:bodyPr>
            <a:normAutofit lnSpcReduction="10000"/>
          </a:bodyPr>
          <a:lstStyle/>
          <a:p>
            <a:pPr marL="0" indent="0">
              <a:buFont typeface="Arial" panose="020B0604020202020204" pitchFamily="34" charset="0"/>
              <a:buNone/>
            </a:pPr>
            <a:r>
              <a:rPr lang="en-GB" altLang="en-US" sz="2000" dirty="0"/>
              <a:t>1. Physical Abuse </a:t>
            </a:r>
          </a:p>
          <a:p>
            <a:pPr marL="0" indent="0">
              <a:buFont typeface="Arial" panose="020B0604020202020204" pitchFamily="34" charset="0"/>
              <a:buNone/>
            </a:pPr>
            <a:r>
              <a:rPr lang="en-GB" altLang="en-US" sz="2000" dirty="0"/>
              <a:t>2. Emotional/ Psychological Abuse </a:t>
            </a:r>
          </a:p>
          <a:p>
            <a:pPr marL="0" indent="0">
              <a:buFont typeface="Arial" panose="020B0604020202020204" pitchFamily="34" charset="0"/>
              <a:buNone/>
            </a:pPr>
            <a:r>
              <a:rPr lang="en-GB" altLang="en-US" sz="2000" dirty="0"/>
              <a:t>3. Financial Abuse </a:t>
            </a:r>
          </a:p>
          <a:p>
            <a:pPr marL="0" indent="0">
              <a:buFont typeface="Arial" panose="020B0604020202020204" pitchFamily="34" charset="0"/>
              <a:buNone/>
            </a:pPr>
            <a:r>
              <a:rPr lang="en-GB" altLang="en-US" sz="2000" dirty="0"/>
              <a:t>4. Sexual Abuse </a:t>
            </a:r>
          </a:p>
          <a:p>
            <a:pPr marL="0" indent="0">
              <a:buFont typeface="Arial" panose="020B0604020202020204" pitchFamily="34" charset="0"/>
              <a:buNone/>
            </a:pPr>
            <a:r>
              <a:rPr lang="en-GB" altLang="en-US" sz="2000" dirty="0"/>
              <a:t>5. Organisational Abuse </a:t>
            </a:r>
          </a:p>
          <a:p>
            <a:pPr marL="0" indent="0">
              <a:buFont typeface="Arial" panose="020B0604020202020204" pitchFamily="34" charset="0"/>
              <a:buNone/>
            </a:pPr>
            <a:r>
              <a:rPr lang="en-GB" altLang="en-US" sz="2000" dirty="0"/>
              <a:t>6. Neglect  </a:t>
            </a:r>
          </a:p>
          <a:p>
            <a:pPr marL="0" indent="0">
              <a:buFont typeface="Arial" panose="020B0604020202020204" pitchFamily="34" charset="0"/>
              <a:buNone/>
            </a:pPr>
            <a:r>
              <a:rPr lang="en-GB" altLang="en-US" sz="2000" dirty="0"/>
              <a:t>7. Discriminatory Abuse </a:t>
            </a:r>
          </a:p>
          <a:p>
            <a:pPr marL="0" indent="0">
              <a:buFont typeface="Arial" panose="020B0604020202020204" pitchFamily="34" charset="0"/>
              <a:buNone/>
            </a:pPr>
            <a:r>
              <a:rPr lang="en-GB" altLang="en-US" sz="2000" dirty="0"/>
              <a:t>8. Domestic Violence </a:t>
            </a:r>
          </a:p>
          <a:p>
            <a:pPr marL="0" indent="0">
              <a:buFont typeface="Arial" panose="020B0604020202020204" pitchFamily="34" charset="0"/>
              <a:buNone/>
            </a:pPr>
            <a:r>
              <a:rPr lang="en-GB" altLang="en-US" sz="2000" dirty="0"/>
              <a:t>9. Modern Slavery </a:t>
            </a:r>
          </a:p>
          <a:p>
            <a:pPr marL="0" indent="0">
              <a:buFont typeface="Arial" panose="020B0604020202020204" pitchFamily="34" charset="0"/>
              <a:buNone/>
            </a:pPr>
            <a:r>
              <a:rPr lang="en-GB" altLang="en-US" sz="2000" b="1" dirty="0"/>
              <a:t>10. Self Neglect</a:t>
            </a:r>
          </a:p>
          <a:p>
            <a:pPr marL="0" indent="0">
              <a:buFont typeface="Arial" panose="020B0604020202020204" pitchFamily="34" charset="0"/>
              <a:buNone/>
            </a:pPr>
            <a:endParaRPr lang="en-GB" altLang="en-US" dirty="0"/>
          </a:p>
        </p:txBody>
      </p:sp>
    </p:spTree>
    <p:extLst>
      <p:ext uri="{BB962C8B-B14F-4D97-AF65-F5344CB8AC3E}">
        <p14:creationId xmlns:p14="http://schemas.microsoft.com/office/powerpoint/2010/main" val="2961897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8345485F-78F4-4664-947C-91325E0EFE04}"/>
              </a:ext>
            </a:extLst>
          </p:cNvPr>
          <p:cNvSpPr>
            <a:spLocks noGrp="1"/>
          </p:cNvSpPr>
          <p:nvPr>
            <p:ph type="title"/>
          </p:nvPr>
        </p:nvSpPr>
        <p:spPr/>
        <p:txBody>
          <a:bodyPr/>
          <a:lstStyle/>
          <a:p>
            <a:r>
              <a:rPr lang="en-GB" altLang="en-US" b="1" dirty="0">
                <a:cs typeface="Calibri" panose="020F0502020204030204" pitchFamily="34" charset="0"/>
              </a:rPr>
              <a:t>Think about self neglect…</a:t>
            </a:r>
          </a:p>
        </p:txBody>
      </p:sp>
      <p:pic>
        <p:nvPicPr>
          <p:cNvPr id="124931" name="Content Placeholder 3">
            <a:hlinkClick r:id="rId3"/>
            <a:extLst>
              <a:ext uri="{FF2B5EF4-FFF2-40B4-BE49-F238E27FC236}">
                <a16:creationId xmlns:a16="http://schemas.microsoft.com/office/drawing/2014/main" id="{024B6CD7-8517-45D8-86A1-786C5613DAC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95288" y="1938338"/>
            <a:ext cx="4351337" cy="3362325"/>
          </a:xfrm>
        </p:spPr>
      </p:pic>
      <p:sp>
        <p:nvSpPr>
          <p:cNvPr id="124932" name="Content Placeholder 4">
            <a:extLst>
              <a:ext uri="{FF2B5EF4-FFF2-40B4-BE49-F238E27FC236}">
                <a16:creationId xmlns:a16="http://schemas.microsoft.com/office/drawing/2014/main" id="{8D1DC8F6-4179-486E-8141-336C3561D47D}"/>
              </a:ext>
            </a:extLst>
          </p:cNvPr>
          <p:cNvSpPr>
            <a:spLocks noGrp="1"/>
          </p:cNvSpPr>
          <p:nvPr>
            <p:ph sz="half" idx="2"/>
          </p:nvPr>
        </p:nvSpPr>
        <p:spPr>
          <a:xfrm>
            <a:off x="5076825" y="1557338"/>
            <a:ext cx="3825875" cy="4525962"/>
          </a:xfrm>
        </p:spPr>
        <p:txBody>
          <a:bodyPr/>
          <a:lstStyle/>
          <a:p>
            <a:pPr marL="0" indent="0">
              <a:buFont typeface="Arial" panose="020B0604020202020204" pitchFamily="34" charset="0"/>
              <a:buNone/>
            </a:pPr>
            <a:r>
              <a:rPr lang="en-GB" altLang="en-US" b="1">
                <a:cs typeface="Calibri" panose="020F0502020204030204" pitchFamily="34" charset="0"/>
                <a:hlinkClick r:id="rId3"/>
              </a:rPr>
              <a:t>Safeguarding, homelessness and rough sleeping: An analysis of safeguarding adult reviews</a:t>
            </a:r>
            <a:endParaRPr lang="en-GB" altLang="en-US" b="1">
              <a:cs typeface="Calibri" panose="020F0502020204030204" pitchFamily="34" charset="0"/>
            </a:endParaRPr>
          </a:p>
          <a:p>
            <a:pPr marL="0" indent="0">
              <a:buFont typeface="Arial" panose="020B0604020202020204" pitchFamily="34" charset="0"/>
              <a:buNone/>
            </a:pPr>
            <a:endParaRPr lang="en-GB" altLang="en-US" b="1">
              <a:cs typeface="Calibri" panose="020F0502020204030204" pitchFamily="34" charset="0"/>
            </a:endParaRPr>
          </a:p>
          <a:p>
            <a:pPr marL="0" indent="0">
              <a:buFont typeface="Arial" panose="020B0604020202020204" pitchFamily="34" charset="0"/>
              <a:buNone/>
            </a:pPr>
            <a:r>
              <a:rPr lang="en-GB" altLang="en-US" b="1">
                <a:cs typeface="Calibri" panose="020F0502020204030204" pitchFamily="34" charset="0"/>
              </a:rPr>
              <a:t>Martineau S, Cornes M, Manthorpe J, Ornelas B, Fuller J, 2019.</a:t>
            </a:r>
          </a:p>
        </p:txBody>
      </p:sp>
    </p:spTree>
    <p:extLst>
      <p:ext uri="{BB962C8B-B14F-4D97-AF65-F5344CB8AC3E}">
        <p14:creationId xmlns:p14="http://schemas.microsoft.com/office/powerpoint/2010/main" val="18775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6778-AFDB-474D-96A1-742DBCE758B3}"/>
              </a:ext>
            </a:extLst>
          </p:cNvPr>
          <p:cNvSpPr>
            <a:spLocks noGrp="1"/>
          </p:cNvSpPr>
          <p:nvPr>
            <p:ph type="title"/>
          </p:nvPr>
        </p:nvSpPr>
        <p:spPr/>
        <p:txBody>
          <a:bodyPr/>
          <a:lstStyle/>
          <a:p>
            <a:r>
              <a:rPr lang="en-GB" b="1" dirty="0"/>
              <a:t>How common is dual diagnosis?</a:t>
            </a:r>
          </a:p>
        </p:txBody>
      </p:sp>
      <p:sp>
        <p:nvSpPr>
          <p:cNvPr id="3" name="Content Placeholder 2">
            <a:extLst>
              <a:ext uri="{FF2B5EF4-FFF2-40B4-BE49-F238E27FC236}">
                <a16:creationId xmlns:a16="http://schemas.microsoft.com/office/drawing/2014/main" id="{02601DDA-257F-420B-90C3-FE8D3A2E1587}"/>
              </a:ext>
            </a:extLst>
          </p:cNvPr>
          <p:cNvSpPr>
            <a:spLocks noGrp="1"/>
          </p:cNvSpPr>
          <p:nvPr>
            <p:ph idx="1"/>
          </p:nvPr>
        </p:nvSpPr>
        <p:spPr/>
        <p:txBody>
          <a:bodyPr>
            <a:normAutofit fontScale="92500"/>
          </a:bodyPr>
          <a:lstStyle/>
          <a:p>
            <a:r>
              <a:rPr lang="en-GB" dirty="0"/>
              <a:t>It is very common for people to experience problems with their mental health and have a substance misuse disorder at the same time (Weaver et al, 2003). </a:t>
            </a:r>
          </a:p>
          <a:p>
            <a:endParaRPr lang="en-GB" dirty="0"/>
          </a:p>
          <a:p>
            <a:r>
              <a:rPr lang="en-GB" dirty="0"/>
              <a:t>Research shows that mental health problems are experienced by the majority of drug (70%) and alcohol (86%) users in community substance misuse treatment (Delgadillo et al, 2012). </a:t>
            </a:r>
          </a:p>
          <a:p>
            <a:endParaRPr lang="en-GB" dirty="0"/>
          </a:p>
          <a:p>
            <a:endParaRPr lang="en-GB" dirty="0"/>
          </a:p>
          <a:p>
            <a:endParaRPr lang="en-GB" dirty="0"/>
          </a:p>
        </p:txBody>
      </p:sp>
    </p:spTree>
    <p:extLst>
      <p:ext uri="{BB962C8B-B14F-4D97-AF65-F5344CB8AC3E}">
        <p14:creationId xmlns:p14="http://schemas.microsoft.com/office/powerpoint/2010/main" val="304794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749F-E6A0-4CC4-B9E7-E96203D2AE8D}"/>
              </a:ext>
            </a:extLst>
          </p:cNvPr>
          <p:cNvSpPr>
            <a:spLocks noGrp="1"/>
          </p:cNvSpPr>
          <p:nvPr>
            <p:ph type="title"/>
          </p:nvPr>
        </p:nvSpPr>
        <p:spPr/>
        <p:txBody>
          <a:bodyPr/>
          <a:lstStyle/>
          <a:p>
            <a:r>
              <a:rPr lang="en-GB" b="1" dirty="0"/>
              <a:t>What can I do at a system level?</a:t>
            </a:r>
          </a:p>
        </p:txBody>
      </p:sp>
      <p:sp>
        <p:nvSpPr>
          <p:cNvPr id="5" name="Content Placeholder 4">
            <a:extLst>
              <a:ext uri="{FF2B5EF4-FFF2-40B4-BE49-F238E27FC236}">
                <a16:creationId xmlns:a16="http://schemas.microsoft.com/office/drawing/2014/main" id="{46F739D3-0D34-47DA-B3B7-B6D07B73DC4B}"/>
              </a:ext>
            </a:extLst>
          </p:cNvPr>
          <p:cNvSpPr>
            <a:spLocks noGrp="1"/>
          </p:cNvSpPr>
          <p:nvPr>
            <p:ph idx="1"/>
          </p:nvPr>
        </p:nvSpPr>
        <p:spPr/>
        <p:txBody>
          <a:bodyPr>
            <a:normAutofit fontScale="92500" lnSpcReduction="20000"/>
          </a:bodyPr>
          <a:lstStyle/>
          <a:p>
            <a:r>
              <a:rPr lang="en-GB" dirty="0"/>
              <a:t>Initiate MDT meetings if none exist</a:t>
            </a:r>
          </a:p>
          <a:p>
            <a:r>
              <a:rPr lang="en-GB" dirty="0"/>
              <a:t>Encourage and support in-reach services</a:t>
            </a:r>
          </a:p>
          <a:p>
            <a:r>
              <a:rPr lang="en-GB" dirty="0"/>
              <a:t>Document and count barriers to accessing services</a:t>
            </a:r>
          </a:p>
          <a:p>
            <a:r>
              <a:rPr lang="en-GB" dirty="0"/>
              <a:t>Highlight problems to commissioners</a:t>
            </a:r>
          </a:p>
          <a:p>
            <a:r>
              <a:rPr lang="en-GB" dirty="0"/>
              <a:t>Encourage all services to be trauma informed</a:t>
            </a:r>
          </a:p>
          <a:p>
            <a:r>
              <a:rPr lang="en-GB" dirty="0"/>
              <a:t>Encourage patient representation at CCG’s and health and wellbeing boards</a:t>
            </a:r>
          </a:p>
          <a:p>
            <a:r>
              <a:rPr lang="en-GB" dirty="0"/>
              <a:t>Feedback to All Party Parliamentary Group on Dual Diagnosis</a:t>
            </a:r>
          </a:p>
          <a:p>
            <a:endParaRPr lang="en-GB" dirty="0"/>
          </a:p>
          <a:p>
            <a:endParaRPr lang="en-GB" dirty="0"/>
          </a:p>
        </p:txBody>
      </p:sp>
    </p:spTree>
    <p:extLst>
      <p:ext uri="{BB962C8B-B14F-4D97-AF65-F5344CB8AC3E}">
        <p14:creationId xmlns:p14="http://schemas.microsoft.com/office/powerpoint/2010/main" val="32548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923702"/>
          </a:xfrm>
        </p:spPr>
        <p:txBody>
          <a:bodyPr>
            <a:normAutofit/>
          </a:bodyPr>
          <a:lstStyle/>
          <a:p>
            <a:r>
              <a:rPr lang="en-GB" sz="4000" dirty="0">
                <a:latin typeface="+mn-lt"/>
              </a:rPr>
              <a:t>Further learning and resources</a:t>
            </a:r>
          </a:p>
        </p:txBody>
      </p:sp>
      <p:sp>
        <p:nvSpPr>
          <p:cNvPr id="3" name="Content Placeholder 2"/>
          <p:cNvSpPr>
            <a:spLocks noGrp="1"/>
          </p:cNvSpPr>
          <p:nvPr>
            <p:ph idx="1"/>
          </p:nvPr>
        </p:nvSpPr>
        <p:spPr>
          <a:xfrm>
            <a:off x="714400" y="2060848"/>
            <a:ext cx="7715200" cy="3849291"/>
          </a:xfrm>
        </p:spPr>
        <p:txBody>
          <a:bodyPr>
            <a:normAutofit fontScale="92500" lnSpcReduction="20000"/>
          </a:bodyPr>
          <a:lstStyle/>
          <a:p>
            <a:r>
              <a:rPr lang="en-GB" sz="2000" dirty="0">
                <a:latin typeface="+mj-lt"/>
                <a:hlinkClick r:id="rId2"/>
              </a:rPr>
              <a:t>Progress e-learning</a:t>
            </a:r>
            <a:r>
              <a:rPr lang="en-GB" sz="2000" dirty="0">
                <a:latin typeface="+mj-lt"/>
              </a:rPr>
              <a:t> and resources</a:t>
            </a:r>
          </a:p>
          <a:p>
            <a:endParaRPr lang="en-GB" sz="2000" dirty="0">
              <a:latin typeface="+mj-lt"/>
            </a:endParaRPr>
          </a:p>
          <a:p>
            <a:r>
              <a:rPr lang="en-GB" sz="2000" dirty="0">
                <a:latin typeface="+mj-lt"/>
                <a:hlinkClick r:id="rId3"/>
              </a:rPr>
              <a:t>Advances in Dual Diagnosis Journal</a:t>
            </a:r>
            <a:endParaRPr lang="en-GB" sz="2000" dirty="0">
              <a:latin typeface="+mj-lt"/>
            </a:endParaRPr>
          </a:p>
          <a:p>
            <a:endParaRPr lang="en-GB" sz="2000" dirty="0">
              <a:latin typeface="+mj-lt"/>
            </a:endParaRPr>
          </a:p>
          <a:p>
            <a:pPr>
              <a:defRPr/>
            </a:pPr>
            <a:r>
              <a:rPr lang="en-GB" sz="2000" b="1" dirty="0">
                <a:latin typeface="+mj-lt"/>
              </a:rPr>
              <a:t>Queens Nursing Initiative Homeless Health Network - hosts resources, and runs newsletter and events: </a:t>
            </a:r>
            <a:r>
              <a:rPr lang="en-GB" sz="2000" b="1" dirty="0">
                <a:latin typeface="+mj-lt"/>
                <a:hlinkClick r:id="rId4"/>
              </a:rPr>
              <a:t>https://www.qni.org.uk/explore-qni/homeless-health-programme/</a:t>
            </a:r>
            <a:br>
              <a:rPr lang="en-GB" sz="2000" b="1" dirty="0">
                <a:latin typeface="+mj-lt"/>
              </a:rPr>
            </a:br>
            <a:endParaRPr lang="en-GB" sz="2000" b="1" dirty="0">
              <a:latin typeface="+mj-lt"/>
            </a:endParaRPr>
          </a:p>
          <a:p>
            <a:pPr>
              <a:defRPr/>
            </a:pPr>
            <a:r>
              <a:rPr lang="en-GB" sz="2000" b="1" dirty="0">
                <a:latin typeface="+mj-lt"/>
              </a:rPr>
              <a:t>Faculty of Homeless and Inclusion Health – regular newsletter, meetings and annual conference: ​</a:t>
            </a:r>
            <a:r>
              <a:rPr lang="en-GB" sz="2000" b="1" dirty="0">
                <a:latin typeface="+mj-lt"/>
                <a:hlinkClick r:id="rId5"/>
              </a:rPr>
              <a:t>http://www.pathway.org.uk/faculty/join/</a:t>
            </a:r>
            <a:br>
              <a:rPr lang="en-GB" sz="2000" b="1" dirty="0">
                <a:latin typeface="+mj-lt"/>
              </a:rPr>
            </a:br>
            <a:endParaRPr lang="en-GB" sz="2000" b="1" dirty="0">
              <a:latin typeface="+mj-lt"/>
            </a:endParaRPr>
          </a:p>
          <a:p>
            <a:pPr>
              <a:defRPr/>
            </a:pPr>
            <a:r>
              <a:rPr lang="en-GB" sz="2000" b="1" dirty="0">
                <a:latin typeface="+mj-lt"/>
              </a:rPr>
              <a:t>London Network of Nurses and Midwives Homelessness Group - hosts resources and annual conference: </a:t>
            </a:r>
            <a:r>
              <a:rPr lang="en-GB" sz="2000" b="1" dirty="0">
                <a:latin typeface="+mj-lt"/>
                <a:hlinkClick r:id="rId6"/>
              </a:rPr>
              <a:t>http://homelesshealthnetwork.net</a:t>
            </a:r>
            <a:endParaRPr lang="en-GB" sz="2000" b="1" dirty="0">
              <a:latin typeface="+mj-lt"/>
            </a:endParaRPr>
          </a:p>
          <a:p>
            <a:endParaRPr lang="en-GB" sz="2000" dirty="0">
              <a:latin typeface="+mj-lt"/>
            </a:endParaRPr>
          </a:p>
          <a:p>
            <a:pPr marL="0" indent="0">
              <a:buNone/>
            </a:pPr>
            <a:endParaRPr lang="en-GB" dirty="0">
              <a:latin typeface="Univers LT Std 45 Light" pitchFamily="34" charset="0"/>
            </a:endParaRPr>
          </a:p>
        </p:txBody>
      </p:sp>
    </p:spTree>
    <p:extLst>
      <p:ext uri="{BB962C8B-B14F-4D97-AF65-F5344CB8AC3E}">
        <p14:creationId xmlns:p14="http://schemas.microsoft.com/office/powerpoint/2010/main" val="228723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0739-0877-4750-AFA6-A06F3A8D86C3}"/>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69AA8CD-A059-41E1-BA09-1F7506F8EA48}"/>
              </a:ext>
            </a:extLst>
          </p:cNvPr>
          <p:cNvSpPr>
            <a:spLocks noGrp="1"/>
          </p:cNvSpPr>
          <p:nvPr>
            <p:ph idx="1"/>
          </p:nvPr>
        </p:nvSpPr>
        <p:spPr/>
        <p:txBody>
          <a:bodyPr>
            <a:normAutofit fontScale="47500" lnSpcReduction="20000"/>
          </a:bodyPr>
          <a:lstStyle/>
          <a:p>
            <a:r>
              <a:rPr lang="en-GB" dirty="0"/>
              <a:t>Weaver et al (2003) Comorbidity of substance misuse and mental illness in community mental health and substance misuse services. The British Journal of Psychiatry Sep 2003, 183 (4) 304-313</a:t>
            </a:r>
          </a:p>
          <a:p>
            <a:r>
              <a:rPr lang="en-GB" dirty="0"/>
              <a:t> Delgadillo J, Godfrey C, </a:t>
            </a:r>
            <a:r>
              <a:rPr lang="en-GB" dirty="0" err="1"/>
              <a:t>Gilbody</a:t>
            </a:r>
            <a:r>
              <a:rPr lang="en-GB" dirty="0"/>
              <a:t> S and Payne S (2012) Depression, anxiety and comorbid substance use: association patterns in outpatient addictions treatment. </a:t>
            </a:r>
          </a:p>
          <a:p>
            <a:r>
              <a:rPr lang="en-GB" dirty="0"/>
              <a:t>Mental Health and Substance Use Vol. 6, </a:t>
            </a:r>
            <a:r>
              <a:rPr lang="en-GB" dirty="0" err="1"/>
              <a:t>Iss</a:t>
            </a:r>
            <a:r>
              <a:rPr lang="en-GB" dirty="0"/>
              <a:t> 1, (2013). The National Confidential Inquiry into Suicide and Homicide by People with Mental Illness Annual Report 2016: England, Northern Ireland, Scotland and Wales October 2016. University of Manchester.</a:t>
            </a:r>
          </a:p>
          <a:p>
            <a:r>
              <a:rPr lang="en-GB" dirty="0"/>
              <a:t>Tim Elwell-Sutton, Jonathan </a:t>
            </a:r>
            <a:r>
              <a:rPr lang="en-GB" dirty="0" err="1"/>
              <a:t>Fok</a:t>
            </a:r>
            <a:r>
              <a:rPr lang="en-GB" dirty="0"/>
              <a:t>, Francesca Albanese, Helen </a:t>
            </a:r>
            <a:r>
              <a:rPr lang="en-GB" dirty="0" err="1"/>
              <a:t>Mathie</a:t>
            </a:r>
            <a:r>
              <a:rPr lang="en-GB" dirty="0"/>
              <a:t>, Richard Holland (2016) Factors associated with access to care and healthcare utilization in the homeless population of England Journal of Public Health, Volume 39, Issue 1, March 2017, Pages 26–33,</a:t>
            </a:r>
          </a:p>
          <a:p>
            <a:r>
              <a:rPr lang="en-GB" dirty="0"/>
              <a:t>Maguire, N.J., Johnson, R., </a:t>
            </a:r>
            <a:r>
              <a:rPr lang="en-GB" dirty="0" err="1"/>
              <a:t>Vostanis</a:t>
            </a:r>
            <a:r>
              <a:rPr lang="en-GB" dirty="0"/>
              <a:t>, P., Keats, H. and Remington, R.E. (2009)Homelessness and complex trauma: a review of the literature. Southampton, UK. University of Southampton</a:t>
            </a:r>
          </a:p>
          <a:p>
            <a:r>
              <a:rPr lang="en-GB" dirty="0" err="1"/>
              <a:t>Topolovec-Vranic</a:t>
            </a:r>
            <a:r>
              <a:rPr lang="en-GB" dirty="0"/>
              <a:t> J, Ennis N, </a:t>
            </a:r>
            <a:r>
              <a:rPr lang="en-GB" dirty="0" err="1"/>
              <a:t>Howatt</a:t>
            </a:r>
            <a:r>
              <a:rPr lang="en-GB" dirty="0"/>
              <a:t> M, </a:t>
            </a:r>
            <a:r>
              <a:rPr lang="en-GB" dirty="0" err="1"/>
              <a:t>Ouchterlony</a:t>
            </a:r>
            <a:r>
              <a:rPr lang="en-GB" dirty="0"/>
              <a:t> D, Michalak A, </a:t>
            </a:r>
            <a:r>
              <a:rPr lang="en-GB" dirty="0" err="1"/>
              <a:t>Masanic</a:t>
            </a:r>
            <a:r>
              <a:rPr lang="en-GB" dirty="0"/>
              <a:t> C, </a:t>
            </a:r>
            <a:r>
              <a:rPr lang="en-GB" dirty="0" err="1"/>
              <a:t>Colantonio</a:t>
            </a:r>
            <a:r>
              <a:rPr lang="en-GB" dirty="0"/>
              <a:t> A, Hwang SW, </a:t>
            </a:r>
            <a:r>
              <a:rPr lang="en-GB" dirty="0" err="1"/>
              <a:t>Kontos</a:t>
            </a:r>
            <a:r>
              <a:rPr lang="en-GB" dirty="0"/>
              <a:t> P, </a:t>
            </a:r>
            <a:r>
              <a:rPr lang="en-GB" dirty="0" err="1"/>
              <a:t>Stergiopoulos</a:t>
            </a:r>
            <a:r>
              <a:rPr lang="en-GB" dirty="0"/>
              <a:t> V, </a:t>
            </a:r>
            <a:r>
              <a:rPr lang="en-GB" dirty="0" err="1"/>
              <a:t>Cusimano</a:t>
            </a:r>
            <a:r>
              <a:rPr lang="en-GB" dirty="0"/>
              <a:t> MD. (2014) Traumatic brain injury among men in an urban homeless shelter: observational study of rates and mechanisms of injury CMAJ Open. 2014 Apr 25;2(2):E69-76. </a:t>
            </a:r>
            <a:r>
              <a:rPr lang="en-GB" dirty="0" err="1"/>
              <a:t>doi</a:t>
            </a:r>
            <a:r>
              <a:rPr lang="en-GB" dirty="0"/>
              <a:t>: 10.9778/cmajo.20130046. </a:t>
            </a:r>
            <a:r>
              <a:rPr lang="en-GB" dirty="0" err="1"/>
              <a:t>eCollection</a:t>
            </a:r>
            <a:r>
              <a:rPr lang="en-GB" dirty="0"/>
              <a:t> 2014 Apr.</a:t>
            </a:r>
          </a:p>
          <a:p>
            <a:r>
              <a:rPr lang="en-GB" dirty="0"/>
              <a:t>Eichler W (2019) Treatment cut despite ‘soaring’ alcohol-related A&amp;E admissions </a:t>
            </a:r>
            <a:r>
              <a:rPr lang="en-GB" dirty="0">
                <a:hlinkClick r:id="rId2"/>
              </a:rPr>
              <a:t>https://www.localgov.co.uk/Treatment-cut-despite-soaring-alcohol-related-AE-admissions/46858</a:t>
            </a:r>
            <a:endParaRPr lang="en-GB" dirty="0"/>
          </a:p>
          <a:p>
            <a:r>
              <a:rPr lang="en-GB" dirty="0"/>
              <a:t>Partington R (2019) Council spending on local services down 21% over past decade </a:t>
            </a:r>
            <a:r>
              <a:rPr lang="en-GB" dirty="0">
                <a:hlinkClick r:id="rId3"/>
              </a:rPr>
              <a:t>https://www.theguardian.com/society/2019/may/29/council-spending-on-local-services-down</a:t>
            </a:r>
            <a:endParaRPr lang="en-GB" dirty="0"/>
          </a:p>
          <a:p>
            <a:endParaRPr lang="en-GB" b="1" dirty="0"/>
          </a:p>
          <a:p>
            <a:endParaRPr lang="en-GB" dirty="0"/>
          </a:p>
        </p:txBody>
      </p:sp>
    </p:spTree>
    <p:extLst>
      <p:ext uri="{BB962C8B-B14F-4D97-AF65-F5344CB8AC3E}">
        <p14:creationId xmlns:p14="http://schemas.microsoft.com/office/powerpoint/2010/main" val="1892944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lstStyle/>
          <a:p>
            <a:r>
              <a:rPr lang="en-GB" dirty="0">
                <a:latin typeface="Serifa Std 45 Light" pitchFamily="18" charset="0"/>
              </a:rPr>
              <a:t>Produced by:</a:t>
            </a:r>
          </a:p>
        </p:txBody>
      </p:sp>
      <p:sp>
        <p:nvSpPr>
          <p:cNvPr id="3" name="Subtitle 2"/>
          <p:cNvSpPr>
            <a:spLocks noGrp="1"/>
          </p:cNvSpPr>
          <p:nvPr>
            <p:ph type="subTitle" idx="1"/>
          </p:nvPr>
        </p:nvSpPr>
        <p:spPr>
          <a:xfrm>
            <a:off x="611560" y="3600450"/>
            <a:ext cx="7632847" cy="2564854"/>
          </a:xfrm>
        </p:spPr>
        <p:txBody>
          <a:bodyPr>
            <a:normAutofit fontScale="77500" lnSpcReduction="20000"/>
          </a:bodyPr>
          <a:lstStyle/>
          <a:p>
            <a:r>
              <a:rPr lang="en-GB" dirty="0">
                <a:latin typeface="Univers LT Std 45 Light" pitchFamily="34" charset="0"/>
              </a:rPr>
              <a:t>QNI Homeless Health Network</a:t>
            </a:r>
          </a:p>
          <a:p>
            <a:r>
              <a:rPr lang="en-GB" dirty="0">
                <a:latin typeface="Univers LT Std 45 Light" pitchFamily="34" charset="0"/>
              </a:rPr>
              <a:t>Progress Dual Diagnosis Network</a:t>
            </a:r>
          </a:p>
          <a:p>
            <a:endParaRPr lang="en-GB" dirty="0">
              <a:latin typeface="Univers LT Std 45 Light" pitchFamily="34" charset="0"/>
            </a:endParaRPr>
          </a:p>
          <a:p>
            <a:r>
              <a:rPr lang="en-GB" dirty="0">
                <a:latin typeface="Univers LT Std 45 Light" pitchFamily="34" charset="0"/>
              </a:rPr>
              <a:t>Kindly reviewed by </a:t>
            </a:r>
          </a:p>
          <a:p>
            <a:r>
              <a:rPr lang="en-GB" dirty="0">
                <a:latin typeface="Univers LT Std 45 Light" pitchFamily="34" charset="0"/>
              </a:rPr>
              <a:t>Lois </a:t>
            </a:r>
            <a:r>
              <a:rPr lang="en-GB" dirty="0" err="1">
                <a:latin typeface="Univers LT Std 45 Light" pitchFamily="34" charset="0"/>
              </a:rPr>
              <a:t>Dugmore</a:t>
            </a:r>
            <a:r>
              <a:rPr lang="en-GB" dirty="0">
                <a:latin typeface="Univers LT Std 45 Light" pitchFamily="34" charset="0"/>
              </a:rPr>
              <a:t>, Nurse Consultant, Dual Diagnosis, </a:t>
            </a:r>
          </a:p>
          <a:p>
            <a:r>
              <a:rPr lang="en-GB" dirty="0">
                <a:latin typeface="Univers LT Std 45 Light" pitchFamily="34" charset="0"/>
              </a:rPr>
              <a:t>Leicestershire Partnership NHS Trust</a:t>
            </a:r>
          </a:p>
          <a:p>
            <a:endParaRPr lang="en-GB" dirty="0">
              <a:latin typeface="Univers LT Std 45 Light"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692696"/>
            <a:ext cx="3168353" cy="1195504"/>
          </a:xfrm>
          <a:prstGeom prst="rect">
            <a:avLst/>
          </a:prstGeom>
        </p:spPr>
      </p:pic>
    </p:spTree>
    <p:extLst>
      <p:ext uri="{BB962C8B-B14F-4D97-AF65-F5344CB8AC3E}">
        <p14:creationId xmlns:p14="http://schemas.microsoft.com/office/powerpoint/2010/main" val="147593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DF4ED453-4753-49B3-B22B-1931FDF49D6F}"/>
              </a:ext>
            </a:extLst>
          </p:cNvPr>
          <p:cNvSpPr>
            <a:spLocks noChangeArrowheads="1"/>
          </p:cNvSpPr>
          <p:nvPr/>
        </p:nvSpPr>
        <p:spPr bwMode="auto">
          <a:xfrm>
            <a:off x="1350963" y="4719638"/>
            <a:ext cx="720725" cy="414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533400" algn="l"/>
                <a:tab pos="1162050" algn="l"/>
                <a:tab pos="1695450" algn="l"/>
                <a:tab pos="2247900" algn="l"/>
                <a:tab pos="2781300" algn="l"/>
              </a:tabLst>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tabLst>
                <a:tab pos="533400" algn="l"/>
                <a:tab pos="1162050" algn="l"/>
                <a:tab pos="1695450" algn="l"/>
                <a:tab pos="2247900" algn="l"/>
                <a:tab pos="27813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33400" algn="l"/>
                <a:tab pos="1162050" algn="l"/>
                <a:tab pos="1695450" algn="l"/>
                <a:tab pos="2247900" algn="l"/>
                <a:tab pos="27813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33400" algn="l"/>
                <a:tab pos="1162050" algn="l"/>
                <a:tab pos="1695450" algn="l"/>
                <a:tab pos="2247900" algn="l"/>
                <a:tab pos="27813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33400" algn="l"/>
                <a:tab pos="1162050" algn="l"/>
                <a:tab pos="1695450" algn="l"/>
                <a:tab pos="2247900" algn="l"/>
                <a:tab pos="2781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2000">
                <a:solidFill>
                  <a:schemeClr val="tx1"/>
                </a:solidFill>
                <a:latin typeface="Calibri" panose="020F0502020204030204" pitchFamily="34" charset="0"/>
              </a:defRPr>
            </a:lvl9pPr>
          </a:lstStyle>
          <a:p>
            <a:pPr>
              <a:buFontTx/>
              <a:buBlip>
                <a:blip r:embed="rId3"/>
              </a:buBlip>
            </a:pPr>
            <a:endParaRPr lang="en-US" altLang="en-US" sz="2100">
              <a:latin typeface="Arial" panose="020B0604020202020204" pitchFamily="34" charset="0"/>
              <a:ea typeface="ヒラギノ角ゴ Pro W3"/>
            </a:endParaRPr>
          </a:p>
        </p:txBody>
      </p:sp>
      <p:sp>
        <p:nvSpPr>
          <p:cNvPr id="52227" name="TextBox 29">
            <a:extLst>
              <a:ext uri="{FF2B5EF4-FFF2-40B4-BE49-F238E27FC236}">
                <a16:creationId xmlns:a16="http://schemas.microsoft.com/office/drawing/2014/main" id="{9D2A6B70-9EE8-40FB-BE9F-CA081897B1DB}"/>
              </a:ext>
            </a:extLst>
          </p:cNvPr>
          <p:cNvSpPr txBox="1">
            <a:spLocks noChangeArrowheads="1"/>
          </p:cNvSpPr>
          <p:nvPr/>
        </p:nvSpPr>
        <p:spPr bwMode="auto">
          <a:xfrm>
            <a:off x="364546" y="2966823"/>
            <a:ext cx="3251761" cy="97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dirty="0">
                <a:solidFill>
                  <a:srgbClr val="FF0000"/>
                </a:solidFill>
                <a:latin typeface="Arial" panose="020B0604020202020204" pitchFamily="34" charset="0"/>
                <a:ea typeface="ヒラギノ角ゴ Pro W3"/>
                <a:sym typeface="Arial" panose="020B0604020202020204" pitchFamily="34" charset="0"/>
              </a:rPr>
              <a:t>42% report an alcohol problem, 41% a drug problem (1)</a:t>
            </a:r>
          </a:p>
        </p:txBody>
      </p:sp>
      <p:sp>
        <p:nvSpPr>
          <p:cNvPr id="52228" name="TextBox 2">
            <a:extLst>
              <a:ext uri="{FF2B5EF4-FFF2-40B4-BE49-F238E27FC236}">
                <a16:creationId xmlns:a16="http://schemas.microsoft.com/office/drawing/2014/main" id="{A1FD06BC-2F58-486F-8FF4-48F498E36D44}"/>
              </a:ext>
            </a:extLst>
          </p:cNvPr>
          <p:cNvSpPr txBox="1">
            <a:spLocks noChangeArrowheads="1"/>
          </p:cNvSpPr>
          <p:nvPr/>
        </p:nvSpPr>
        <p:spPr bwMode="auto">
          <a:xfrm>
            <a:off x="1047576" y="419265"/>
            <a:ext cx="7110412" cy="115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dirty="0">
                <a:latin typeface="Arial" panose="020B0604020202020204" pitchFamily="34" charset="0"/>
                <a:ea typeface="ヒラギノ角ゴ Pro W3"/>
                <a:sym typeface="Arial" panose="020B0604020202020204" pitchFamily="34" charset="0"/>
              </a:rPr>
              <a:t>However in homelessness the problem is often ‘tri-morbidity’ </a:t>
            </a:r>
            <a:endParaRPr lang="en-US" altLang="en-US" sz="3600" b="1" dirty="0">
              <a:latin typeface="Arial" panose="020B0604020202020204" pitchFamily="34" charset="0"/>
              <a:ea typeface="ヒラギノ角ゴ Pro W3"/>
              <a:sym typeface="Arial" panose="020B0604020202020204" pitchFamily="34" charset="0"/>
            </a:endParaRPr>
          </a:p>
        </p:txBody>
      </p:sp>
      <p:sp>
        <p:nvSpPr>
          <p:cNvPr id="52229" name="Freeform 11">
            <a:extLst>
              <a:ext uri="{FF2B5EF4-FFF2-40B4-BE49-F238E27FC236}">
                <a16:creationId xmlns:a16="http://schemas.microsoft.com/office/drawing/2014/main" id="{DF2B1A83-74B4-4292-B45F-0B53B43F8F25}"/>
              </a:ext>
            </a:extLst>
          </p:cNvPr>
          <p:cNvSpPr>
            <a:spLocks/>
          </p:cNvSpPr>
          <p:nvPr/>
        </p:nvSpPr>
        <p:spPr bwMode="auto">
          <a:xfrm>
            <a:off x="4759945" y="2643245"/>
            <a:ext cx="974725" cy="973137"/>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 name="T18" fmla="*/ 0 w 972"/>
              <a:gd name="T19" fmla="*/ 0 h 972"/>
              <a:gd name="T20" fmla="*/ 972 w 972"/>
              <a:gd name="T21" fmla="*/ 972 h 972"/>
            </a:gdLst>
            <a:ahLst/>
            <a:cxnLst>
              <a:cxn ang="T12">
                <a:pos x="T0" y="T1"/>
              </a:cxn>
              <a:cxn ang="T13">
                <a:pos x="T2" y="T3"/>
              </a:cxn>
              <a:cxn ang="T14">
                <a:pos x="T4" y="T5"/>
              </a:cxn>
              <a:cxn ang="T15">
                <a:pos x="T6" y="T7"/>
              </a:cxn>
              <a:cxn ang="T16">
                <a:pos x="T8" y="T9"/>
              </a:cxn>
              <a:cxn ang="T17">
                <a:pos x="T10" y="T11"/>
              </a:cxn>
            </a:cxnLst>
            <a:rect l="T18" t="T19" r="T20" b="T21"/>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27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endParaRPr lang="en-GB"/>
          </a:p>
        </p:txBody>
      </p:sp>
      <p:sp>
        <p:nvSpPr>
          <p:cNvPr id="13" name="Freeform 12">
            <a:extLst>
              <a:ext uri="{FF2B5EF4-FFF2-40B4-BE49-F238E27FC236}">
                <a16:creationId xmlns:a16="http://schemas.microsoft.com/office/drawing/2014/main" id="{CA767A60-4272-4BDF-9C1F-92F472E1C447}"/>
              </a:ext>
            </a:extLst>
          </p:cNvPr>
          <p:cNvSpPr>
            <a:spLocks/>
          </p:cNvSpPr>
          <p:nvPr/>
        </p:nvSpPr>
        <p:spPr bwMode="auto">
          <a:xfrm>
            <a:off x="4869481" y="2741876"/>
            <a:ext cx="741363" cy="74295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lIns="51435" tIns="25718" rIns="51435" bIns="25718"/>
          <a:lstStyle/>
          <a:p>
            <a:pPr eaLnBrk="1" hangingPunct="1">
              <a:defRPr/>
            </a:pPr>
            <a:endParaRPr lang="id-ID">
              <a:solidFill>
                <a:prstClr val="black"/>
              </a:solidFill>
              <a:latin typeface="Arial" pitchFamily="-104" charset="0"/>
              <a:ea typeface="Arial" pitchFamily="-104" charset="0"/>
              <a:cs typeface="Arial" pitchFamily="-104" charset="0"/>
              <a:sym typeface="Arial" pitchFamily="-104" charset="0"/>
            </a:endParaRPr>
          </a:p>
        </p:txBody>
      </p:sp>
      <p:sp>
        <p:nvSpPr>
          <p:cNvPr id="14" name="Oval 13">
            <a:extLst>
              <a:ext uri="{FF2B5EF4-FFF2-40B4-BE49-F238E27FC236}">
                <a16:creationId xmlns:a16="http://schemas.microsoft.com/office/drawing/2014/main" id="{269AA101-F4B2-40B4-90D2-82F6371A8CEB}"/>
              </a:ext>
            </a:extLst>
          </p:cNvPr>
          <p:cNvSpPr>
            <a:spLocks noChangeArrowheads="1"/>
          </p:cNvSpPr>
          <p:nvPr/>
        </p:nvSpPr>
        <p:spPr bwMode="auto">
          <a:xfrm>
            <a:off x="4963145" y="2900420"/>
            <a:ext cx="554037" cy="554037"/>
          </a:xfrm>
          <a:prstGeom prst="ellipse">
            <a:avLst/>
          </a:prstGeom>
          <a:gradFill>
            <a:gsLst>
              <a:gs pos="0">
                <a:schemeClr val="bg1">
                  <a:lumMod val="85000"/>
                </a:schemeClr>
              </a:gs>
              <a:gs pos="100000">
                <a:schemeClr val="bg1"/>
              </a:gs>
            </a:gsLst>
            <a:lin ang="9000000" scaled="0"/>
          </a:gradFill>
          <a:ln>
            <a:noFill/>
          </a:ln>
        </p:spPr>
        <p:txBody>
          <a:bodyPr lIns="51435" tIns="25718" rIns="51435" bIns="25718"/>
          <a:lstStyle/>
          <a:p>
            <a:pPr eaLnBrk="1" hangingPunct="1">
              <a:defRPr/>
            </a:pPr>
            <a:endParaRPr lang="id-ID">
              <a:solidFill>
                <a:prstClr val="black"/>
              </a:solidFill>
              <a:latin typeface="Arial" pitchFamily="-104" charset="0"/>
              <a:ea typeface="Arial" pitchFamily="-104" charset="0"/>
              <a:cs typeface="Arial" pitchFamily="-104" charset="0"/>
              <a:sym typeface="Arial" pitchFamily="-104" charset="0"/>
            </a:endParaRPr>
          </a:p>
        </p:txBody>
      </p:sp>
      <p:sp>
        <p:nvSpPr>
          <p:cNvPr id="52232" name="Freeform 108">
            <a:extLst>
              <a:ext uri="{FF2B5EF4-FFF2-40B4-BE49-F238E27FC236}">
                <a16:creationId xmlns:a16="http://schemas.microsoft.com/office/drawing/2014/main" id="{AD0BAD25-6EF3-4D60-81B8-797405CE6560}"/>
              </a:ext>
            </a:extLst>
          </p:cNvPr>
          <p:cNvSpPr>
            <a:spLocks/>
          </p:cNvSpPr>
          <p:nvPr/>
        </p:nvSpPr>
        <p:spPr bwMode="auto">
          <a:xfrm rot="16200000">
            <a:off x="3748707" y="2643245"/>
            <a:ext cx="973137" cy="973138"/>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 name="T18" fmla="*/ 0 w 972"/>
              <a:gd name="T19" fmla="*/ 0 h 972"/>
              <a:gd name="T20" fmla="*/ 972 w 972"/>
              <a:gd name="T21" fmla="*/ 972 h 972"/>
            </a:gdLst>
            <a:ahLst/>
            <a:cxnLst>
              <a:cxn ang="T12">
                <a:pos x="T0" y="T1"/>
              </a:cxn>
              <a:cxn ang="T13">
                <a:pos x="T2" y="T3"/>
              </a:cxn>
              <a:cxn ang="T14">
                <a:pos x="T4" y="T5"/>
              </a:cxn>
              <a:cxn ang="T15">
                <a:pos x="T6" y="T7"/>
              </a:cxn>
              <a:cxn ang="T16">
                <a:pos x="T8" y="T9"/>
              </a:cxn>
              <a:cxn ang="T17">
                <a:pos x="T10" y="T11"/>
              </a:cxn>
            </a:cxnLst>
            <a:rect l="T18" t="T19" r="T20" b="T21"/>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endParaRPr lang="en-GB"/>
          </a:p>
        </p:txBody>
      </p:sp>
      <p:sp>
        <p:nvSpPr>
          <p:cNvPr id="110" name="Freeform 109">
            <a:extLst>
              <a:ext uri="{FF2B5EF4-FFF2-40B4-BE49-F238E27FC236}">
                <a16:creationId xmlns:a16="http://schemas.microsoft.com/office/drawing/2014/main" id="{524DBBFD-607B-4264-85CA-88D4846EAEB0}"/>
              </a:ext>
            </a:extLst>
          </p:cNvPr>
          <p:cNvSpPr>
            <a:spLocks/>
          </p:cNvSpPr>
          <p:nvPr/>
        </p:nvSpPr>
        <p:spPr bwMode="auto">
          <a:xfrm rot="16200000">
            <a:off x="3859832" y="2758206"/>
            <a:ext cx="742950" cy="74295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lIns="51435" tIns="25718" rIns="51435" bIns="25718"/>
          <a:lstStyle/>
          <a:p>
            <a:pPr eaLnBrk="1" hangingPunct="1">
              <a:defRPr/>
            </a:pPr>
            <a:endParaRPr lang="id-ID">
              <a:solidFill>
                <a:prstClr val="black"/>
              </a:solidFill>
              <a:latin typeface="Arial" pitchFamily="-104" charset="0"/>
              <a:ea typeface="Arial" pitchFamily="-104" charset="0"/>
              <a:cs typeface="Arial" pitchFamily="-104" charset="0"/>
              <a:sym typeface="Arial" pitchFamily="-104" charset="0"/>
            </a:endParaRPr>
          </a:p>
        </p:txBody>
      </p:sp>
      <p:sp>
        <p:nvSpPr>
          <p:cNvPr id="111" name="Oval 110">
            <a:extLst>
              <a:ext uri="{FF2B5EF4-FFF2-40B4-BE49-F238E27FC236}">
                <a16:creationId xmlns:a16="http://schemas.microsoft.com/office/drawing/2014/main" id="{F2A91831-E5C3-4CFF-B138-CE8619DBAADC}"/>
              </a:ext>
            </a:extLst>
          </p:cNvPr>
          <p:cNvSpPr>
            <a:spLocks noChangeArrowheads="1"/>
          </p:cNvSpPr>
          <p:nvPr/>
        </p:nvSpPr>
        <p:spPr bwMode="auto">
          <a:xfrm rot="16200000">
            <a:off x="3966195" y="2886132"/>
            <a:ext cx="552450" cy="555625"/>
          </a:xfrm>
          <a:prstGeom prst="ellipse">
            <a:avLst/>
          </a:prstGeom>
          <a:gradFill>
            <a:gsLst>
              <a:gs pos="0">
                <a:schemeClr val="bg1">
                  <a:lumMod val="85000"/>
                </a:schemeClr>
              </a:gs>
              <a:gs pos="100000">
                <a:schemeClr val="bg1"/>
              </a:gs>
            </a:gsLst>
            <a:lin ang="9000000" scaled="0"/>
          </a:gradFill>
          <a:ln>
            <a:noFill/>
          </a:ln>
        </p:spPr>
        <p:txBody>
          <a:bodyPr lIns="51435" tIns="25718" rIns="51435" bIns="25718"/>
          <a:lstStyle/>
          <a:p>
            <a:pPr eaLnBrk="1" hangingPunct="1">
              <a:defRPr/>
            </a:pPr>
            <a:endParaRPr lang="id-ID" dirty="0">
              <a:solidFill>
                <a:prstClr val="black"/>
              </a:solidFill>
              <a:latin typeface="Arial" pitchFamily="-104" charset="0"/>
              <a:ea typeface="Arial" pitchFamily="-104" charset="0"/>
              <a:cs typeface="Arial" pitchFamily="-104" charset="0"/>
              <a:sym typeface="Arial" pitchFamily="-104" charset="0"/>
            </a:endParaRPr>
          </a:p>
        </p:txBody>
      </p:sp>
      <p:sp>
        <p:nvSpPr>
          <p:cNvPr id="52235" name="Freeform 124">
            <a:extLst>
              <a:ext uri="{FF2B5EF4-FFF2-40B4-BE49-F238E27FC236}">
                <a16:creationId xmlns:a16="http://schemas.microsoft.com/office/drawing/2014/main" id="{89653C0A-5712-433F-8297-E4A4DE8BED58}"/>
              </a:ext>
            </a:extLst>
          </p:cNvPr>
          <p:cNvSpPr>
            <a:spLocks/>
          </p:cNvSpPr>
          <p:nvPr/>
        </p:nvSpPr>
        <p:spPr bwMode="auto">
          <a:xfrm rot="2943440" flipV="1">
            <a:off x="4199557" y="3824345"/>
            <a:ext cx="973137" cy="973138"/>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 name="T18" fmla="*/ 0 w 972"/>
              <a:gd name="T19" fmla="*/ 0 h 972"/>
              <a:gd name="T20" fmla="*/ 972 w 972"/>
              <a:gd name="T21" fmla="*/ 972 h 972"/>
            </a:gdLst>
            <a:ahLst/>
            <a:cxnLst>
              <a:cxn ang="T12">
                <a:pos x="T0" y="T1"/>
              </a:cxn>
              <a:cxn ang="T13">
                <a:pos x="T2" y="T3"/>
              </a:cxn>
              <a:cxn ang="T14">
                <a:pos x="T4" y="T5"/>
              </a:cxn>
              <a:cxn ang="T15">
                <a:pos x="T6" y="T7"/>
              </a:cxn>
              <a:cxn ang="T16">
                <a:pos x="T8" y="T9"/>
              </a:cxn>
              <a:cxn ang="T17">
                <a:pos x="T10" y="T11"/>
              </a:cxn>
            </a:cxnLst>
            <a:rect l="T18" t="T19" r="T20" b="T21"/>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endParaRPr lang="en-GB"/>
          </a:p>
        </p:txBody>
      </p:sp>
      <p:sp>
        <p:nvSpPr>
          <p:cNvPr id="127" name="Oval 126">
            <a:extLst>
              <a:ext uri="{FF2B5EF4-FFF2-40B4-BE49-F238E27FC236}">
                <a16:creationId xmlns:a16="http://schemas.microsoft.com/office/drawing/2014/main" id="{7E9F5E3F-392C-47F1-B59F-154BD927034E}"/>
              </a:ext>
            </a:extLst>
          </p:cNvPr>
          <p:cNvSpPr>
            <a:spLocks noChangeArrowheads="1"/>
          </p:cNvSpPr>
          <p:nvPr/>
        </p:nvSpPr>
        <p:spPr bwMode="auto">
          <a:xfrm rot="5400000" flipV="1">
            <a:off x="4398934" y="4053930"/>
            <a:ext cx="619125" cy="619125"/>
          </a:xfrm>
          <a:prstGeom prst="ellipse">
            <a:avLst/>
          </a:prstGeom>
          <a:gradFill>
            <a:gsLst>
              <a:gs pos="0">
                <a:schemeClr val="bg1">
                  <a:lumMod val="85000"/>
                </a:schemeClr>
              </a:gs>
              <a:gs pos="100000">
                <a:schemeClr val="bg1"/>
              </a:gs>
            </a:gsLst>
            <a:lin ang="9000000" scaled="0"/>
          </a:gradFill>
          <a:ln>
            <a:noFill/>
          </a:ln>
        </p:spPr>
        <p:txBody>
          <a:bodyPr lIns="51435" tIns="25718" rIns="51435" bIns="25718"/>
          <a:lstStyle/>
          <a:p>
            <a:pPr eaLnBrk="1" hangingPunct="1">
              <a:defRPr/>
            </a:pPr>
            <a:endParaRPr lang="id-ID">
              <a:solidFill>
                <a:prstClr val="black"/>
              </a:solidFill>
              <a:latin typeface="Arial" pitchFamily="-104" charset="0"/>
              <a:ea typeface="Arial" pitchFamily="-104" charset="0"/>
              <a:cs typeface="Arial" pitchFamily="-104" charset="0"/>
              <a:sym typeface="Arial" pitchFamily="-104" charset="0"/>
            </a:endParaRPr>
          </a:p>
        </p:txBody>
      </p:sp>
      <p:sp>
        <p:nvSpPr>
          <p:cNvPr id="126" name="Freeform 125">
            <a:extLst>
              <a:ext uri="{FF2B5EF4-FFF2-40B4-BE49-F238E27FC236}">
                <a16:creationId xmlns:a16="http://schemas.microsoft.com/office/drawing/2014/main" id="{CA1503D4-8C84-462B-B8AE-58F7F9AA2353}"/>
              </a:ext>
            </a:extLst>
          </p:cNvPr>
          <p:cNvSpPr>
            <a:spLocks/>
          </p:cNvSpPr>
          <p:nvPr/>
        </p:nvSpPr>
        <p:spPr bwMode="auto">
          <a:xfrm rot="5400000" flipV="1">
            <a:off x="4267067" y="3876492"/>
            <a:ext cx="828675" cy="828675"/>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lIns="51435" tIns="25718" rIns="51435" bIns="25718"/>
          <a:lstStyle/>
          <a:p>
            <a:pPr eaLnBrk="1" hangingPunct="1">
              <a:defRPr/>
            </a:pPr>
            <a:endParaRPr lang="id-ID">
              <a:solidFill>
                <a:prstClr val="black"/>
              </a:solidFill>
              <a:latin typeface="Arial" pitchFamily="-104" charset="0"/>
              <a:ea typeface="Arial" pitchFamily="-104" charset="0"/>
              <a:cs typeface="Arial" pitchFamily="-104" charset="0"/>
              <a:sym typeface="Arial" pitchFamily="-104" charset="0"/>
            </a:endParaRPr>
          </a:p>
        </p:txBody>
      </p:sp>
      <p:cxnSp>
        <p:nvCxnSpPr>
          <p:cNvPr id="20" name="Straight Connector 19">
            <a:extLst>
              <a:ext uri="{FF2B5EF4-FFF2-40B4-BE49-F238E27FC236}">
                <a16:creationId xmlns:a16="http://schemas.microsoft.com/office/drawing/2014/main" id="{81981B2D-249F-4057-87F9-FF63FC8ADF5E}"/>
              </a:ext>
            </a:extLst>
          </p:cNvPr>
          <p:cNvCxnSpPr/>
          <p:nvPr/>
        </p:nvCxnSpPr>
        <p:spPr>
          <a:xfrm flipH="1" flipV="1">
            <a:off x="3389932" y="2778182"/>
            <a:ext cx="382588" cy="244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21D46D-4DED-43D7-801A-78932D726131}"/>
              </a:ext>
            </a:extLst>
          </p:cNvPr>
          <p:cNvCxnSpPr/>
          <p:nvPr/>
        </p:nvCxnSpPr>
        <p:spPr>
          <a:xfrm flipH="1">
            <a:off x="1975470" y="2778182"/>
            <a:ext cx="141446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E694183-F956-4836-843B-A9E858B218BD}"/>
              </a:ext>
            </a:extLst>
          </p:cNvPr>
          <p:cNvCxnSpPr/>
          <p:nvPr/>
        </p:nvCxnSpPr>
        <p:spPr>
          <a:xfrm flipV="1">
            <a:off x="5561632" y="2717857"/>
            <a:ext cx="534988" cy="33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9748F97-5AEB-46C1-861F-632FC475587B}"/>
              </a:ext>
            </a:extLst>
          </p:cNvPr>
          <p:cNvCxnSpPr/>
          <p:nvPr/>
        </p:nvCxnSpPr>
        <p:spPr>
          <a:xfrm>
            <a:off x="6096620" y="2714682"/>
            <a:ext cx="1666875"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2242" name="TextBox 28">
            <a:extLst>
              <a:ext uri="{FF2B5EF4-FFF2-40B4-BE49-F238E27FC236}">
                <a16:creationId xmlns:a16="http://schemas.microsoft.com/office/drawing/2014/main" id="{740B8B21-AAE6-41C2-A77A-3C728D6E0FD9}"/>
              </a:ext>
            </a:extLst>
          </p:cNvPr>
          <p:cNvSpPr txBox="1">
            <a:spLocks noChangeArrowheads="1"/>
          </p:cNvSpPr>
          <p:nvPr/>
        </p:nvSpPr>
        <p:spPr bwMode="auto">
          <a:xfrm>
            <a:off x="840407" y="2195570"/>
            <a:ext cx="28733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5" tIns="25718" rIns="51435" bIns="25718">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dirty="0">
                <a:latin typeface="Arial" panose="020B0604020202020204" pitchFamily="34" charset="0"/>
                <a:ea typeface="ヒラギノ角ゴ Pro W3"/>
                <a:sym typeface="Arial" panose="020B0604020202020204" pitchFamily="34" charset="0"/>
              </a:rPr>
              <a:t>Substance Misuse </a:t>
            </a:r>
            <a:endParaRPr lang="id-ID" altLang="en-US" sz="2400" dirty="0">
              <a:latin typeface="Arial" panose="020B0604020202020204" pitchFamily="34" charset="0"/>
              <a:ea typeface="ヒラギノ角ゴ Pro W3"/>
              <a:sym typeface="Arial" panose="020B0604020202020204" pitchFamily="34" charset="0"/>
            </a:endParaRPr>
          </a:p>
        </p:txBody>
      </p:sp>
      <p:sp>
        <p:nvSpPr>
          <p:cNvPr id="52243" name="TextBox 34">
            <a:extLst>
              <a:ext uri="{FF2B5EF4-FFF2-40B4-BE49-F238E27FC236}">
                <a16:creationId xmlns:a16="http://schemas.microsoft.com/office/drawing/2014/main" id="{C647725D-32B9-4557-B7CB-6BA99C7CB28D}"/>
              </a:ext>
            </a:extLst>
          </p:cNvPr>
          <p:cNvSpPr txBox="1">
            <a:spLocks noChangeArrowheads="1"/>
          </p:cNvSpPr>
          <p:nvPr/>
        </p:nvSpPr>
        <p:spPr bwMode="auto">
          <a:xfrm>
            <a:off x="6061695" y="2274945"/>
            <a:ext cx="21891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5" tIns="25718" rIns="51435" bIns="25718">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latin typeface="Arial" panose="020B0604020202020204" pitchFamily="34" charset="0"/>
                <a:ea typeface="ヒラギノ角ゴ Pro W3"/>
                <a:sym typeface="Arial" panose="020B0604020202020204" pitchFamily="34" charset="0"/>
              </a:rPr>
              <a:t>Mental Health</a:t>
            </a:r>
            <a:r>
              <a:rPr lang="en-GB" altLang="en-US" sz="2400" b="1">
                <a:solidFill>
                  <a:srgbClr val="00275B"/>
                </a:solidFill>
                <a:latin typeface="Arial" panose="020B0604020202020204" pitchFamily="34" charset="0"/>
                <a:ea typeface="ヒラギノ角ゴ Pro W3"/>
                <a:sym typeface="Arial" panose="020B0604020202020204" pitchFamily="34" charset="0"/>
              </a:rPr>
              <a:t> </a:t>
            </a:r>
            <a:endParaRPr lang="id-ID" altLang="en-US" sz="2400">
              <a:solidFill>
                <a:srgbClr val="00275B"/>
              </a:solidFill>
              <a:latin typeface="Arial" panose="020B0604020202020204" pitchFamily="34" charset="0"/>
              <a:ea typeface="ヒラギノ角ゴ Pro W3"/>
              <a:sym typeface="Arial" panose="020B0604020202020204" pitchFamily="34" charset="0"/>
            </a:endParaRPr>
          </a:p>
        </p:txBody>
      </p:sp>
      <p:sp>
        <p:nvSpPr>
          <p:cNvPr id="52244" name="TextBox 37">
            <a:extLst>
              <a:ext uri="{FF2B5EF4-FFF2-40B4-BE49-F238E27FC236}">
                <a16:creationId xmlns:a16="http://schemas.microsoft.com/office/drawing/2014/main" id="{05FC96F6-BE21-403C-B29F-8A1AC0DC253D}"/>
              </a:ext>
            </a:extLst>
          </p:cNvPr>
          <p:cNvSpPr txBox="1">
            <a:spLocks noChangeArrowheads="1"/>
          </p:cNvSpPr>
          <p:nvPr/>
        </p:nvSpPr>
        <p:spPr bwMode="auto">
          <a:xfrm>
            <a:off x="5639844" y="4434605"/>
            <a:ext cx="24622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5" tIns="25718" rIns="51435" bIns="25718">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dirty="0">
                <a:latin typeface="Arial" panose="020B0604020202020204" pitchFamily="34" charset="0"/>
                <a:ea typeface="ヒラギノ角ゴ Pro W3"/>
                <a:sym typeface="Arial" panose="020B0604020202020204" pitchFamily="34" charset="0"/>
              </a:rPr>
              <a:t>Physical Health </a:t>
            </a:r>
            <a:endParaRPr lang="id-ID" altLang="en-US" sz="2400" dirty="0">
              <a:latin typeface="Arial" panose="020B0604020202020204" pitchFamily="34" charset="0"/>
              <a:ea typeface="ヒラギノ角ゴ Pro W3"/>
              <a:sym typeface="Arial" panose="020B0604020202020204" pitchFamily="34" charset="0"/>
            </a:endParaRPr>
          </a:p>
        </p:txBody>
      </p:sp>
      <p:sp>
        <p:nvSpPr>
          <p:cNvPr id="52245" name="TextBox 45">
            <a:extLst>
              <a:ext uri="{FF2B5EF4-FFF2-40B4-BE49-F238E27FC236}">
                <a16:creationId xmlns:a16="http://schemas.microsoft.com/office/drawing/2014/main" id="{94FCF8EE-697B-423D-B1A2-8156503E65D5}"/>
              </a:ext>
            </a:extLst>
          </p:cNvPr>
          <p:cNvSpPr txBox="1">
            <a:spLocks noChangeArrowheads="1"/>
          </p:cNvSpPr>
          <p:nvPr/>
        </p:nvSpPr>
        <p:spPr bwMode="auto">
          <a:xfrm>
            <a:off x="6089249" y="2870451"/>
            <a:ext cx="2730500" cy="97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dirty="0">
                <a:solidFill>
                  <a:srgbClr val="FF0000"/>
                </a:solidFill>
                <a:latin typeface="Arial" panose="020B0604020202020204" pitchFamily="34" charset="0"/>
                <a:ea typeface="ヒラギノ角ゴ Pro W3"/>
                <a:sym typeface="Arial" panose="020B0604020202020204" pitchFamily="34" charset="0"/>
              </a:rPr>
              <a:t>80% report a mental health problem, 45% have a diagnosis (2)</a:t>
            </a:r>
          </a:p>
        </p:txBody>
      </p:sp>
      <p:cxnSp>
        <p:nvCxnSpPr>
          <p:cNvPr id="48" name="Straight Connector 47">
            <a:extLst>
              <a:ext uri="{FF2B5EF4-FFF2-40B4-BE49-F238E27FC236}">
                <a16:creationId xmlns:a16="http://schemas.microsoft.com/office/drawing/2014/main" id="{43C9E9B4-A3D3-485F-A660-D6BA247C226B}"/>
              </a:ext>
            </a:extLst>
          </p:cNvPr>
          <p:cNvCxnSpPr>
            <a:cxnSpLocks/>
          </p:cNvCxnSpPr>
          <p:nvPr/>
        </p:nvCxnSpPr>
        <p:spPr>
          <a:xfrm>
            <a:off x="5004828" y="3829139"/>
            <a:ext cx="1112838" cy="363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A68729D-4350-43F1-BFB9-7B21FA5ED1CC}"/>
              </a:ext>
            </a:extLst>
          </p:cNvPr>
          <p:cNvCxnSpPr/>
          <p:nvPr/>
        </p:nvCxnSpPr>
        <p:spPr>
          <a:xfrm>
            <a:off x="6117666" y="4171181"/>
            <a:ext cx="1665288" cy="0"/>
          </a:xfrm>
          <a:prstGeom prst="line">
            <a:avLst/>
          </a:prstGeom>
          <a:ln>
            <a:solidFill>
              <a:schemeClr val="tx1"/>
            </a:solidFill>
            <a:tailEnd type="oval"/>
          </a:ln>
        </p:spPr>
        <p:style>
          <a:lnRef idx="1">
            <a:schemeClr val="accent6"/>
          </a:lnRef>
          <a:fillRef idx="0">
            <a:schemeClr val="accent6"/>
          </a:fillRef>
          <a:effectRef idx="0">
            <a:schemeClr val="accent6"/>
          </a:effectRef>
          <a:fontRef idx="minor">
            <a:schemeClr val="tx1"/>
          </a:fontRef>
        </p:style>
      </p:cxnSp>
      <p:sp>
        <p:nvSpPr>
          <p:cNvPr id="52248" name="Freeform 55">
            <a:extLst>
              <a:ext uri="{FF2B5EF4-FFF2-40B4-BE49-F238E27FC236}">
                <a16:creationId xmlns:a16="http://schemas.microsoft.com/office/drawing/2014/main" id="{01987458-0616-44F8-BCCA-4BD2EB7C171F}"/>
              </a:ext>
            </a:extLst>
          </p:cNvPr>
          <p:cNvSpPr>
            <a:spLocks/>
          </p:cNvSpPr>
          <p:nvPr/>
        </p:nvSpPr>
        <p:spPr bwMode="auto">
          <a:xfrm>
            <a:off x="5078555" y="2924309"/>
            <a:ext cx="325437" cy="330200"/>
          </a:xfrm>
          <a:custGeom>
            <a:avLst/>
            <a:gdLst>
              <a:gd name="T0" fmla="*/ 2147483646 w 972"/>
              <a:gd name="T1" fmla="*/ 2147483646 h 982"/>
              <a:gd name="T2" fmla="*/ 2147483646 w 972"/>
              <a:gd name="T3" fmla="*/ 2147483646 h 982"/>
              <a:gd name="T4" fmla="*/ 2147483646 w 972"/>
              <a:gd name="T5" fmla="*/ 2147483646 h 982"/>
              <a:gd name="T6" fmla="*/ 2147483646 w 972"/>
              <a:gd name="T7" fmla="*/ 2147483646 h 982"/>
              <a:gd name="T8" fmla="*/ 2147483646 w 972"/>
              <a:gd name="T9" fmla="*/ 2147483646 h 982"/>
              <a:gd name="T10" fmla="*/ 2147483646 w 972"/>
              <a:gd name="T11" fmla="*/ 2147483646 h 982"/>
              <a:gd name="T12" fmla="*/ 2147483646 w 972"/>
              <a:gd name="T13" fmla="*/ 2147483646 h 982"/>
              <a:gd name="T14" fmla="*/ 2147483646 w 972"/>
              <a:gd name="T15" fmla="*/ 2147483646 h 982"/>
              <a:gd name="T16" fmla="*/ 2147483646 w 972"/>
              <a:gd name="T17" fmla="*/ 0 h 982"/>
              <a:gd name="T18" fmla="*/ 2147483646 w 972"/>
              <a:gd name="T19" fmla="*/ 2147483646 h 982"/>
              <a:gd name="T20" fmla="*/ 2147483646 w 972"/>
              <a:gd name="T21" fmla="*/ 2147483646 h 982"/>
              <a:gd name="T22" fmla="*/ 2147483646 w 972"/>
              <a:gd name="T23" fmla="*/ 2147483646 h 982"/>
              <a:gd name="T24" fmla="*/ 2147483646 w 972"/>
              <a:gd name="T25" fmla="*/ 2147483646 h 982"/>
              <a:gd name="T26" fmla="*/ 2147483646 w 972"/>
              <a:gd name="T27" fmla="*/ 2147483646 h 982"/>
              <a:gd name="T28" fmla="*/ 2147483646 w 972"/>
              <a:gd name="T29" fmla="*/ 2147483646 h 982"/>
              <a:gd name="T30" fmla="*/ 2147483646 w 972"/>
              <a:gd name="T31" fmla="*/ 2147483646 h 982"/>
              <a:gd name="T32" fmla="*/ 2147483646 w 972"/>
              <a:gd name="T33" fmla="*/ 2147483646 h 982"/>
              <a:gd name="T34" fmla="*/ 2147483646 w 972"/>
              <a:gd name="T35" fmla="*/ 2147483646 h 982"/>
              <a:gd name="T36" fmla="*/ 2147483646 w 972"/>
              <a:gd name="T37" fmla="*/ 2147483646 h 982"/>
              <a:gd name="T38" fmla="*/ 2147483646 w 972"/>
              <a:gd name="T39" fmla="*/ 2147483646 h 9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2"/>
              <a:gd name="T61" fmla="*/ 0 h 982"/>
              <a:gd name="T62" fmla="*/ 972 w 972"/>
              <a:gd name="T63" fmla="*/ 982 h 9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2" h="982">
                <a:moveTo>
                  <a:pt x="946" y="749"/>
                </a:moveTo>
                <a:cubicBezTo>
                  <a:pt x="917" y="704"/>
                  <a:pt x="821" y="676"/>
                  <a:pt x="725" y="636"/>
                </a:cubicBezTo>
                <a:cubicBezTo>
                  <a:pt x="629" y="597"/>
                  <a:pt x="607" y="583"/>
                  <a:pt x="607" y="583"/>
                </a:cubicBezTo>
                <a:cubicBezTo>
                  <a:pt x="606" y="491"/>
                  <a:pt x="606" y="491"/>
                  <a:pt x="606" y="491"/>
                </a:cubicBezTo>
                <a:cubicBezTo>
                  <a:pt x="606" y="491"/>
                  <a:pt x="642" y="464"/>
                  <a:pt x="653" y="377"/>
                </a:cubicBezTo>
                <a:cubicBezTo>
                  <a:pt x="675" y="384"/>
                  <a:pt x="699" y="344"/>
                  <a:pt x="700" y="323"/>
                </a:cubicBezTo>
                <a:cubicBezTo>
                  <a:pt x="701" y="302"/>
                  <a:pt x="697" y="246"/>
                  <a:pt x="669" y="252"/>
                </a:cubicBezTo>
                <a:cubicBezTo>
                  <a:pt x="675" y="210"/>
                  <a:pt x="679" y="172"/>
                  <a:pt x="677" y="151"/>
                </a:cubicBezTo>
                <a:cubicBezTo>
                  <a:pt x="670" y="78"/>
                  <a:pt x="597" y="0"/>
                  <a:pt x="486" y="0"/>
                </a:cubicBezTo>
                <a:cubicBezTo>
                  <a:pt x="374" y="0"/>
                  <a:pt x="302" y="78"/>
                  <a:pt x="295" y="151"/>
                </a:cubicBezTo>
                <a:cubicBezTo>
                  <a:pt x="293" y="172"/>
                  <a:pt x="297" y="210"/>
                  <a:pt x="302" y="252"/>
                </a:cubicBezTo>
                <a:cubicBezTo>
                  <a:pt x="275" y="246"/>
                  <a:pt x="271" y="302"/>
                  <a:pt x="272" y="323"/>
                </a:cubicBezTo>
                <a:cubicBezTo>
                  <a:pt x="273" y="344"/>
                  <a:pt x="297" y="384"/>
                  <a:pt x="319" y="377"/>
                </a:cubicBezTo>
                <a:cubicBezTo>
                  <a:pt x="330" y="464"/>
                  <a:pt x="366" y="491"/>
                  <a:pt x="366" y="491"/>
                </a:cubicBezTo>
                <a:cubicBezTo>
                  <a:pt x="365" y="583"/>
                  <a:pt x="365" y="583"/>
                  <a:pt x="365" y="583"/>
                </a:cubicBezTo>
                <a:cubicBezTo>
                  <a:pt x="365" y="583"/>
                  <a:pt x="342" y="597"/>
                  <a:pt x="247" y="636"/>
                </a:cubicBezTo>
                <a:cubicBezTo>
                  <a:pt x="151" y="676"/>
                  <a:pt x="55" y="704"/>
                  <a:pt x="26" y="749"/>
                </a:cubicBezTo>
                <a:cubicBezTo>
                  <a:pt x="0" y="789"/>
                  <a:pt x="8" y="982"/>
                  <a:pt x="8" y="982"/>
                </a:cubicBezTo>
                <a:cubicBezTo>
                  <a:pt x="964" y="982"/>
                  <a:pt x="964" y="982"/>
                  <a:pt x="964" y="982"/>
                </a:cubicBezTo>
                <a:cubicBezTo>
                  <a:pt x="964" y="982"/>
                  <a:pt x="972" y="789"/>
                  <a:pt x="946" y="749"/>
                </a:cubicBezTo>
                <a:close/>
              </a:path>
            </a:pathLst>
          </a:custGeom>
          <a:solidFill>
            <a:srgbClr val="F25B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endParaRPr lang="en-GB"/>
          </a:p>
        </p:txBody>
      </p:sp>
      <p:sp>
        <p:nvSpPr>
          <p:cNvPr id="52249" name="Freeform 111">
            <a:extLst>
              <a:ext uri="{FF2B5EF4-FFF2-40B4-BE49-F238E27FC236}">
                <a16:creationId xmlns:a16="http://schemas.microsoft.com/office/drawing/2014/main" id="{A0F92BCB-DEFD-4AD0-9734-DF57CFB38EC3}"/>
              </a:ext>
            </a:extLst>
          </p:cNvPr>
          <p:cNvSpPr>
            <a:spLocks noEditPoints="1"/>
          </p:cNvSpPr>
          <p:nvPr/>
        </p:nvSpPr>
        <p:spPr bwMode="auto">
          <a:xfrm>
            <a:off x="4063972" y="2997256"/>
            <a:ext cx="334962" cy="333375"/>
          </a:xfrm>
          <a:custGeom>
            <a:avLst/>
            <a:gdLst>
              <a:gd name="T0" fmla="*/ 2147483646 w 817"/>
              <a:gd name="T1" fmla="*/ 2147483646 h 815"/>
              <a:gd name="T2" fmla="*/ 2147483646 w 817"/>
              <a:gd name="T3" fmla="*/ 2147483646 h 815"/>
              <a:gd name="T4" fmla="*/ 2147483646 w 817"/>
              <a:gd name="T5" fmla="*/ 2147483646 h 815"/>
              <a:gd name="T6" fmla="*/ 2147483646 w 817"/>
              <a:gd name="T7" fmla="*/ 2147483646 h 815"/>
              <a:gd name="T8" fmla="*/ 2147483646 w 817"/>
              <a:gd name="T9" fmla="*/ 2147483646 h 815"/>
              <a:gd name="T10" fmla="*/ 2147483646 w 817"/>
              <a:gd name="T11" fmla="*/ 2147483646 h 815"/>
              <a:gd name="T12" fmla="*/ 2147483646 w 817"/>
              <a:gd name="T13" fmla="*/ 2147483646 h 815"/>
              <a:gd name="T14" fmla="*/ 2147483646 w 817"/>
              <a:gd name="T15" fmla="*/ 2147483646 h 815"/>
              <a:gd name="T16" fmla="*/ 2147483646 w 817"/>
              <a:gd name="T17" fmla="*/ 2147483646 h 815"/>
              <a:gd name="T18" fmla="*/ 2147483646 w 817"/>
              <a:gd name="T19" fmla="*/ 2147483646 h 815"/>
              <a:gd name="T20" fmla="*/ 2147483646 w 817"/>
              <a:gd name="T21" fmla="*/ 2147483646 h 815"/>
              <a:gd name="T22" fmla="*/ 2147483646 w 817"/>
              <a:gd name="T23" fmla="*/ 2147483646 h 815"/>
              <a:gd name="T24" fmla="*/ 2147483646 w 817"/>
              <a:gd name="T25" fmla="*/ 2147483646 h 815"/>
              <a:gd name="T26" fmla="*/ 2147483646 w 817"/>
              <a:gd name="T27" fmla="*/ 2147483646 h 815"/>
              <a:gd name="T28" fmla="*/ 2147483646 w 817"/>
              <a:gd name="T29" fmla="*/ 0 h 815"/>
              <a:gd name="T30" fmla="*/ 2147483646 w 817"/>
              <a:gd name="T31" fmla="*/ 2147483646 h 815"/>
              <a:gd name="T32" fmla="*/ 2147483646 w 817"/>
              <a:gd name="T33" fmla="*/ 2147483646 h 815"/>
              <a:gd name="T34" fmla="*/ 2147483646 w 817"/>
              <a:gd name="T35" fmla="*/ 2147483646 h 815"/>
              <a:gd name="T36" fmla="*/ 2147483646 w 817"/>
              <a:gd name="T37" fmla="*/ 2147483646 h 815"/>
              <a:gd name="T38" fmla="*/ 2147483646 w 817"/>
              <a:gd name="T39" fmla="*/ 2147483646 h 815"/>
              <a:gd name="T40" fmla="*/ 2147483646 w 817"/>
              <a:gd name="T41" fmla="*/ 2147483646 h 815"/>
              <a:gd name="T42" fmla="*/ 2147483646 w 817"/>
              <a:gd name="T43" fmla="*/ 2147483646 h 815"/>
              <a:gd name="T44" fmla="*/ 2147483646 w 817"/>
              <a:gd name="T45" fmla="*/ 2147483646 h 815"/>
              <a:gd name="T46" fmla="*/ 2147483646 w 817"/>
              <a:gd name="T47" fmla="*/ 2147483646 h 815"/>
              <a:gd name="T48" fmla="*/ 2147483646 w 817"/>
              <a:gd name="T49" fmla="*/ 2147483646 h 815"/>
              <a:gd name="T50" fmla="*/ 2147483646 w 817"/>
              <a:gd name="T51" fmla="*/ 2147483646 h 815"/>
              <a:gd name="T52" fmla="*/ 2147483646 w 817"/>
              <a:gd name="T53" fmla="*/ 2147483646 h 815"/>
              <a:gd name="T54" fmla="*/ 2147483646 w 817"/>
              <a:gd name="T55" fmla="*/ 2147483646 h 815"/>
              <a:gd name="T56" fmla="*/ 2147483646 w 817"/>
              <a:gd name="T57" fmla="*/ 2147483646 h 815"/>
              <a:gd name="T58" fmla="*/ 2147483646 w 817"/>
              <a:gd name="T59" fmla="*/ 2147483646 h 815"/>
              <a:gd name="T60" fmla="*/ 2147483646 w 817"/>
              <a:gd name="T61" fmla="*/ 2147483646 h 815"/>
              <a:gd name="T62" fmla="*/ 2147483646 w 817"/>
              <a:gd name="T63" fmla="*/ 2147483646 h 815"/>
              <a:gd name="T64" fmla="*/ 2147483646 w 817"/>
              <a:gd name="T65" fmla="*/ 2147483646 h 815"/>
              <a:gd name="T66" fmla="*/ 2147483646 w 817"/>
              <a:gd name="T67" fmla="*/ 2147483646 h 815"/>
              <a:gd name="T68" fmla="*/ 2147483646 w 817"/>
              <a:gd name="T69" fmla="*/ 2147483646 h 815"/>
              <a:gd name="T70" fmla="*/ 2147483646 w 817"/>
              <a:gd name="T71" fmla="*/ 2147483646 h 815"/>
              <a:gd name="T72" fmla="*/ 2147483646 w 817"/>
              <a:gd name="T73" fmla="*/ 2147483646 h 815"/>
              <a:gd name="T74" fmla="*/ 2147483646 w 817"/>
              <a:gd name="T75" fmla="*/ 2147483646 h 815"/>
              <a:gd name="T76" fmla="*/ 2147483646 w 817"/>
              <a:gd name="T77" fmla="*/ 2147483646 h 815"/>
              <a:gd name="T78" fmla="*/ 2147483646 w 817"/>
              <a:gd name="T79" fmla="*/ 2147483646 h 815"/>
              <a:gd name="T80" fmla="*/ 2147483646 w 817"/>
              <a:gd name="T81" fmla="*/ 2147483646 h 815"/>
              <a:gd name="T82" fmla="*/ 2147483646 w 817"/>
              <a:gd name="T83" fmla="*/ 2147483646 h 815"/>
              <a:gd name="T84" fmla="*/ 2147483646 w 817"/>
              <a:gd name="T85" fmla="*/ 2147483646 h 815"/>
              <a:gd name="T86" fmla="*/ 2147483646 w 817"/>
              <a:gd name="T87" fmla="*/ 2147483646 h 815"/>
              <a:gd name="T88" fmla="*/ 2147483646 w 817"/>
              <a:gd name="T89" fmla="*/ 2147483646 h 815"/>
              <a:gd name="T90" fmla="*/ 2147483646 w 817"/>
              <a:gd name="T91" fmla="*/ 2147483646 h 815"/>
              <a:gd name="T92" fmla="*/ 2147483646 w 817"/>
              <a:gd name="T93" fmla="*/ 2147483646 h 815"/>
              <a:gd name="T94" fmla="*/ 2147483646 w 817"/>
              <a:gd name="T95" fmla="*/ 2147483646 h 815"/>
              <a:gd name="T96" fmla="*/ 2147483646 w 817"/>
              <a:gd name="T97" fmla="*/ 2147483646 h 815"/>
              <a:gd name="T98" fmla="*/ 2147483646 w 817"/>
              <a:gd name="T99" fmla="*/ 2147483646 h 815"/>
              <a:gd name="T100" fmla="*/ 2147483646 w 817"/>
              <a:gd name="T101" fmla="*/ 2147483646 h 815"/>
              <a:gd name="T102" fmla="*/ 2147483646 w 817"/>
              <a:gd name="T103" fmla="*/ 2147483646 h 815"/>
              <a:gd name="T104" fmla="*/ 2147483646 w 817"/>
              <a:gd name="T105" fmla="*/ 2147483646 h 815"/>
              <a:gd name="T106" fmla="*/ 2147483646 w 817"/>
              <a:gd name="T107" fmla="*/ 2147483646 h 815"/>
              <a:gd name="T108" fmla="*/ 2147483646 w 817"/>
              <a:gd name="T109" fmla="*/ 2147483646 h 815"/>
              <a:gd name="T110" fmla="*/ 2147483646 w 817"/>
              <a:gd name="T111" fmla="*/ 2147483646 h 815"/>
              <a:gd name="T112" fmla="*/ 2147483646 w 817"/>
              <a:gd name="T113" fmla="*/ 2147483646 h 815"/>
              <a:gd name="T114" fmla="*/ 2147483646 w 817"/>
              <a:gd name="T115" fmla="*/ 2147483646 h 815"/>
              <a:gd name="T116" fmla="*/ 2147483646 w 817"/>
              <a:gd name="T117" fmla="*/ 2147483646 h 815"/>
              <a:gd name="T118" fmla="*/ 0 w 817"/>
              <a:gd name="T119" fmla="*/ 2147483646 h 815"/>
              <a:gd name="T120" fmla="*/ 2147483646 w 817"/>
              <a:gd name="T121" fmla="*/ 2147483646 h 8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7"/>
              <a:gd name="T184" fmla="*/ 0 h 815"/>
              <a:gd name="T185" fmla="*/ 817 w 817"/>
              <a:gd name="T186" fmla="*/ 815 h 8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7" h="815">
                <a:moveTo>
                  <a:pt x="303" y="225"/>
                </a:moveTo>
                <a:lnTo>
                  <a:pt x="303" y="225"/>
                </a:lnTo>
                <a:lnTo>
                  <a:pt x="299" y="235"/>
                </a:lnTo>
                <a:lnTo>
                  <a:pt x="294" y="243"/>
                </a:lnTo>
                <a:lnTo>
                  <a:pt x="288" y="250"/>
                </a:lnTo>
                <a:lnTo>
                  <a:pt x="281" y="256"/>
                </a:lnTo>
                <a:lnTo>
                  <a:pt x="272" y="262"/>
                </a:lnTo>
                <a:lnTo>
                  <a:pt x="264" y="267"/>
                </a:lnTo>
                <a:lnTo>
                  <a:pt x="254" y="270"/>
                </a:lnTo>
                <a:lnTo>
                  <a:pt x="245" y="272"/>
                </a:lnTo>
                <a:lnTo>
                  <a:pt x="244" y="289"/>
                </a:lnTo>
                <a:lnTo>
                  <a:pt x="242" y="306"/>
                </a:lnTo>
                <a:lnTo>
                  <a:pt x="244" y="329"/>
                </a:lnTo>
                <a:lnTo>
                  <a:pt x="245" y="350"/>
                </a:lnTo>
                <a:lnTo>
                  <a:pt x="247" y="371"/>
                </a:lnTo>
                <a:lnTo>
                  <a:pt x="251" y="392"/>
                </a:lnTo>
                <a:lnTo>
                  <a:pt x="256" y="413"/>
                </a:lnTo>
                <a:lnTo>
                  <a:pt x="262" y="433"/>
                </a:lnTo>
                <a:lnTo>
                  <a:pt x="269" y="454"/>
                </a:lnTo>
                <a:lnTo>
                  <a:pt x="276" y="473"/>
                </a:lnTo>
                <a:lnTo>
                  <a:pt x="284" y="492"/>
                </a:lnTo>
                <a:lnTo>
                  <a:pt x="294" y="510"/>
                </a:lnTo>
                <a:lnTo>
                  <a:pt x="304" y="528"/>
                </a:lnTo>
                <a:lnTo>
                  <a:pt x="315" y="546"/>
                </a:lnTo>
                <a:lnTo>
                  <a:pt x="327" y="563"/>
                </a:lnTo>
                <a:lnTo>
                  <a:pt x="339" y="579"/>
                </a:lnTo>
                <a:lnTo>
                  <a:pt x="352" y="594"/>
                </a:lnTo>
                <a:lnTo>
                  <a:pt x="366" y="610"/>
                </a:lnTo>
                <a:lnTo>
                  <a:pt x="376" y="604"/>
                </a:lnTo>
                <a:lnTo>
                  <a:pt x="386" y="599"/>
                </a:lnTo>
                <a:lnTo>
                  <a:pt x="397" y="595"/>
                </a:lnTo>
                <a:lnTo>
                  <a:pt x="409" y="594"/>
                </a:lnTo>
                <a:lnTo>
                  <a:pt x="417" y="595"/>
                </a:lnTo>
                <a:lnTo>
                  <a:pt x="425" y="597"/>
                </a:lnTo>
                <a:lnTo>
                  <a:pt x="434" y="600"/>
                </a:lnTo>
                <a:lnTo>
                  <a:pt x="441" y="604"/>
                </a:lnTo>
                <a:lnTo>
                  <a:pt x="448" y="607"/>
                </a:lnTo>
                <a:lnTo>
                  <a:pt x="456" y="613"/>
                </a:lnTo>
                <a:lnTo>
                  <a:pt x="460" y="619"/>
                </a:lnTo>
                <a:lnTo>
                  <a:pt x="465" y="625"/>
                </a:lnTo>
                <a:lnTo>
                  <a:pt x="486" y="615"/>
                </a:lnTo>
                <a:lnTo>
                  <a:pt x="504" y="601"/>
                </a:lnTo>
                <a:lnTo>
                  <a:pt x="522" y="588"/>
                </a:lnTo>
                <a:lnTo>
                  <a:pt x="540" y="574"/>
                </a:lnTo>
                <a:lnTo>
                  <a:pt x="556" y="559"/>
                </a:lnTo>
                <a:lnTo>
                  <a:pt x="571" y="543"/>
                </a:lnTo>
                <a:lnTo>
                  <a:pt x="586" y="526"/>
                </a:lnTo>
                <a:lnTo>
                  <a:pt x="600" y="508"/>
                </a:lnTo>
                <a:lnTo>
                  <a:pt x="591" y="498"/>
                </a:lnTo>
                <a:lnTo>
                  <a:pt x="585" y="486"/>
                </a:lnTo>
                <a:lnTo>
                  <a:pt x="580" y="473"/>
                </a:lnTo>
                <a:lnTo>
                  <a:pt x="580" y="466"/>
                </a:lnTo>
                <a:lnTo>
                  <a:pt x="579" y="458"/>
                </a:lnTo>
                <a:lnTo>
                  <a:pt x="580" y="446"/>
                </a:lnTo>
                <a:lnTo>
                  <a:pt x="583" y="436"/>
                </a:lnTo>
                <a:lnTo>
                  <a:pt x="588" y="425"/>
                </a:lnTo>
                <a:lnTo>
                  <a:pt x="595" y="415"/>
                </a:lnTo>
                <a:lnTo>
                  <a:pt x="581" y="398"/>
                </a:lnTo>
                <a:lnTo>
                  <a:pt x="566" y="381"/>
                </a:lnTo>
                <a:lnTo>
                  <a:pt x="551" y="366"/>
                </a:lnTo>
                <a:lnTo>
                  <a:pt x="535" y="350"/>
                </a:lnTo>
                <a:lnTo>
                  <a:pt x="519" y="336"/>
                </a:lnTo>
                <a:lnTo>
                  <a:pt x="501" y="323"/>
                </a:lnTo>
                <a:lnTo>
                  <a:pt x="485" y="309"/>
                </a:lnTo>
                <a:lnTo>
                  <a:pt x="465" y="296"/>
                </a:lnTo>
                <a:lnTo>
                  <a:pt x="447" y="285"/>
                </a:lnTo>
                <a:lnTo>
                  <a:pt x="428" y="274"/>
                </a:lnTo>
                <a:lnTo>
                  <a:pt x="409" y="264"/>
                </a:lnTo>
                <a:lnTo>
                  <a:pt x="388" y="254"/>
                </a:lnTo>
                <a:lnTo>
                  <a:pt x="368" y="246"/>
                </a:lnTo>
                <a:lnTo>
                  <a:pt x="346" y="238"/>
                </a:lnTo>
                <a:lnTo>
                  <a:pt x="324" y="231"/>
                </a:lnTo>
                <a:lnTo>
                  <a:pt x="303" y="225"/>
                </a:lnTo>
                <a:close/>
                <a:moveTo>
                  <a:pt x="291" y="162"/>
                </a:moveTo>
                <a:lnTo>
                  <a:pt x="291" y="162"/>
                </a:lnTo>
                <a:lnTo>
                  <a:pt x="309" y="156"/>
                </a:lnTo>
                <a:lnTo>
                  <a:pt x="327" y="151"/>
                </a:lnTo>
                <a:lnTo>
                  <a:pt x="346" y="146"/>
                </a:lnTo>
                <a:lnTo>
                  <a:pt x="365" y="142"/>
                </a:lnTo>
                <a:lnTo>
                  <a:pt x="383" y="140"/>
                </a:lnTo>
                <a:lnTo>
                  <a:pt x="404" y="137"/>
                </a:lnTo>
                <a:lnTo>
                  <a:pt x="423" y="136"/>
                </a:lnTo>
                <a:lnTo>
                  <a:pt x="442" y="136"/>
                </a:lnTo>
                <a:lnTo>
                  <a:pt x="474" y="137"/>
                </a:lnTo>
                <a:lnTo>
                  <a:pt x="503" y="140"/>
                </a:lnTo>
                <a:lnTo>
                  <a:pt x="533" y="145"/>
                </a:lnTo>
                <a:lnTo>
                  <a:pt x="562" y="151"/>
                </a:lnTo>
                <a:lnTo>
                  <a:pt x="589" y="159"/>
                </a:lnTo>
                <a:lnTo>
                  <a:pt x="617" y="169"/>
                </a:lnTo>
                <a:lnTo>
                  <a:pt x="644" y="181"/>
                </a:lnTo>
                <a:lnTo>
                  <a:pt x="669" y="193"/>
                </a:lnTo>
                <a:lnTo>
                  <a:pt x="665" y="175"/>
                </a:lnTo>
                <a:lnTo>
                  <a:pt x="659" y="157"/>
                </a:lnTo>
                <a:lnTo>
                  <a:pt x="653" y="139"/>
                </a:lnTo>
                <a:lnTo>
                  <a:pt x="647" y="121"/>
                </a:lnTo>
                <a:lnTo>
                  <a:pt x="640" y="104"/>
                </a:lnTo>
                <a:lnTo>
                  <a:pt x="632" y="87"/>
                </a:lnTo>
                <a:lnTo>
                  <a:pt x="622" y="71"/>
                </a:lnTo>
                <a:lnTo>
                  <a:pt x="612" y="55"/>
                </a:lnTo>
                <a:lnTo>
                  <a:pt x="589" y="43"/>
                </a:lnTo>
                <a:lnTo>
                  <a:pt x="565" y="32"/>
                </a:lnTo>
                <a:lnTo>
                  <a:pt x="541" y="22"/>
                </a:lnTo>
                <a:lnTo>
                  <a:pt x="516" y="15"/>
                </a:lnTo>
                <a:lnTo>
                  <a:pt x="491" y="9"/>
                </a:lnTo>
                <a:lnTo>
                  <a:pt x="463" y="4"/>
                </a:lnTo>
                <a:lnTo>
                  <a:pt x="436" y="2"/>
                </a:lnTo>
                <a:lnTo>
                  <a:pt x="409" y="0"/>
                </a:lnTo>
                <a:lnTo>
                  <a:pt x="387" y="2"/>
                </a:lnTo>
                <a:lnTo>
                  <a:pt x="366" y="3"/>
                </a:lnTo>
                <a:lnTo>
                  <a:pt x="352" y="18"/>
                </a:lnTo>
                <a:lnTo>
                  <a:pt x="339" y="35"/>
                </a:lnTo>
                <a:lnTo>
                  <a:pt x="325" y="52"/>
                </a:lnTo>
                <a:lnTo>
                  <a:pt x="313" y="70"/>
                </a:lnTo>
                <a:lnTo>
                  <a:pt x="301" y="88"/>
                </a:lnTo>
                <a:lnTo>
                  <a:pt x="292" y="106"/>
                </a:lnTo>
                <a:lnTo>
                  <a:pt x="282" y="127"/>
                </a:lnTo>
                <a:lnTo>
                  <a:pt x="274" y="146"/>
                </a:lnTo>
                <a:lnTo>
                  <a:pt x="282" y="153"/>
                </a:lnTo>
                <a:lnTo>
                  <a:pt x="291" y="162"/>
                </a:lnTo>
                <a:close/>
                <a:moveTo>
                  <a:pt x="324" y="192"/>
                </a:moveTo>
                <a:lnTo>
                  <a:pt x="324" y="192"/>
                </a:lnTo>
                <a:lnTo>
                  <a:pt x="347" y="198"/>
                </a:lnTo>
                <a:lnTo>
                  <a:pt x="369" y="205"/>
                </a:lnTo>
                <a:lnTo>
                  <a:pt x="391" y="214"/>
                </a:lnTo>
                <a:lnTo>
                  <a:pt x="412" y="223"/>
                </a:lnTo>
                <a:lnTo>
                  <a:pt x="433" y="234"/>
                </a:lnTo>
                <a:lnTo>
                  <a:pt x="453" y="244"/>
                </a:lnTo>
                <a:lnTo>
                  <a:pt x="474" y="256"/>
                </a:lnTo>
                <a:lnTo>
                  <a:pt x="493" y="268"/>
                </a:lnTo>
                <a:lnTo>
                  <a:pt x="512" y="282"/>
                </a:lnTo>
                <a:lnTo>
                  <a:pt x="530" y="296"/>
                </a:lnTo>
                <a:lnTo>
                  <a:pt x="548" y="311"/>
                </a:lnTo>
                <a:lnTo>
                  <a:pt x="565" y="326"/>
                </a:lnTo>
                <a:lnTo>
                  <a:pt x="582" y="342"/>
                </a:lnTo>
                <a:lnTo>
                  <a:pt x="598" y="359"/>
                </a:lnTo>
                <a:lnTo>
                  <a:pt x="613" y="377"/>
                </a:lnTo>
                <a:lnTo>
                  <a:pt x="628" y="395"/>
                </a:lnTo>
                <a:lnTo>
                  <a:pt x="638" y="392"/>
                </a:lnTo>
                <a:lnTo>
                  <a:pt x="647" y="391"/>
                </a:lnTo>
                <a:lnTo>
                  <a:pt x="658" y="392"/>
                </a:lnTo>
                <a:lnTo>
                  <a:pt x="666" y="363"/>
                </a:lnTo>
                <a:lnTo>
                  <a:pt x="672" y="333"/>
                </a:lnTo>
                <a:lnTo>
                  <a:pt x="675" y="303"/>
                </a:lnTo>
                <a:lnTo>
                  <a:pt x="676" y="272"/>
                </a:lnTo>
                <a:lnTo>
                  <a:pt x="675" y="242"/>
                </a:lnTo>
                <a:lnTo>
                  <a:pt x="650" y="226"/>
                </a:lnTo>
                <a:lnTo>
                  <a:pt x="623" y="213"/>
                </a:lnTo>
                <a:lnTo>
                  <a:pt x="594" y="201"/>
                </a:lnTo>
                <a:lnTo>
                  <a:pt x="565" y="192"/>
                </a:lnTo>
                <a:lnTo>
                  <a:pt x="536" y="184"/>
                </a:lnTo>
                <a:lnTo>
                  <a:pt x="506" y="180"/>
                </a:lnTo>
                <a:lnTo>
                  <a:pt x="475" y="176"/>
                </a:lnTo>
                <a:lnTo>
                  <a:pt x="442" y="175"/>
                </a:lnTo>
                <a:lnTo>
                  <a:pt x="412" y="176"/>
                </a:lnTo>
                <a:lnTo>
                  <a:pt x="382" y="178"/>
                </a:lnTo>
                <a:lnTo>
                  <a:pt x="353" y="184"/>
                </a:lnTo>
                <a:lnTo>
                  <a:pt x="324" y="192"/>
                </a:lnTo>
                <a:close/>
                <a:moveTo>
                  <a:pt x="180" y="170"/>
                </a:moveTo>
                <a:lnTo>
                  <a:pt x="180" y="170"/>
                </a:lnTo>
                <a:lnTo>
                  <a:pt x="184" y="164"/>
                </a:lnTo>
                <a:lnTo>
                  <a:pt x="189" y="157"/>
                </a:lnTo>
                <a:lnTo>
                  <a:pt x="197" y="152"/>
                </a:lnTo>
                <a:lnTo>
                  <a:pt x="203" y="147"/>
                </a:lnTo>
                <a:lnTo>
                  <a:pt x="211" y="142"/>
                </a:lnTo>
                <a:lnTo>
                  <a:pt x="218" y="140"/>
                </a:lnTo>
                <a:lnTo>
                  <a:pt x="227" y="137"/>
                </a:lnTo>
                <a:lnTo>
                  <a:pt x="236" y="136"/>
                </a:lnTo>
                <a:lnTo>
                  <a:pt x="250" y="104"/>
                </a:lnTo>
                <a:lnTo>
                  <a:pt x="266" y="73"/>
                </a:lnTo>
                <a:lnTo>
                  <a:pt x="284" y="43"/>
                </a:lnTo>
                <a:lnTo>
                  <a:pt x="306" y="14"/>
                </a:lnTo>
                <a:lnTo>
                  <a:pt x="288" y="18"/>
                </a:lnTo>
                <a:lnTo>
                  <a:pt x="270" y="25"/>
                </a:lnTo>
                <a:lnTo>
                  <a:pt x="253" y="32"/>
                </a:lnTo>
                <a:lnTo>
                  <a:pt x="236" y="39"/>
                </a:lnTo>
                <a:lnTo>
                  <a:pt x="219" y="47"/>
                </a:lnTo>
                <a:lnTo>
                  <a:pt x="203" y="56"/>
                </a:lnTo>
                <a:lnTo>
                  <a:pt x="188" y="65"/>
                </a:lnTo>
                <a:lnTo>
                  <a:pt x="172" y="76"/>
                </a:lnTo>
                <a:lnTo>
                  <a:pt x="158" y="87"/>
                </a:lnTo>
                <a:lnTo>
                  <a:pt x="144" y="98"/>
                </a:lnTo>
                <a:lnTo>
                  <a:pt x="130" y="110"/>
                </a:lnTo>
                <a:lnTo>
                  <a:pt x="117" y="123"/>
                </a:lnTo>
                <a:lnTo>
                  <a:pt x="105" y="136"/>
                </a:lnTo>
                <a:lnTo>
                  <a:pt x="93" y="149"/>
                </a:lnTo>
                <a:lnTo>
                  <a:pt x="81" y="164"/>
                </a:lnTo>
                <a:lnTo>
                  <a:pt x="71" y="180"/>
                </a:lnTo>
                <a:lnTo>
                  <a:pt x="95" y="175"/>
                </a:lnTo>
                <a:lnTo>
                  <a:pt x="119" y="172"/>
                </a:lnTo>
                <a:lnTo>
                  <a:pt x="145" y="171"/>
                </a:lnTo>
                <a:lnTo>
                  <a:pt x="170" y="170"/>
                </a:lnTo>
                <a:lnTo>
                  <a:pt x="180" y="170"/>
                </a:lnTo>
                <a:close/>
                <a:moveTo>
                  <a:pt x="816" y="384"/>
                </a:moveTo>
                <a:lnTo>
                  <a:pt x="816" y="384"/>
                </a:lnTo>
                <a:lnTo>
                  <a:pt x="806" y="368"/>
                </a:lnTo>
                <a:lnTo>
                  <a:pt x="794" y="353"/>
                </a:lnTo>
                <a:lnTo>
                  <a:pt x="783" y="337"/>
                </a:lnTo>
                <a:lnTo>
                  <a:pt x="770" y="323"/>
                </a:lnTo>
                <a:lnTo>
                  <a:pt x="758" y="308"/>
                </a:lnTo>
                <a:lnTo>
                  <a:pt x="744" y="295"/>
                </a:lnTo>
                <a:lnTo>
                  <a:pt x="729" y="282"/>
                </a:lnTo>
                <a:lnTo>
                  <a:pt x="715" y="270"/>
                </a:lnTo>
                <a:lnTo>
                  <a:pt x="715" y="272"/>
                </a:lnTo>
                <a:lnTo>
                  <a:pt x="715" y="290"/>
                </a:lnTo>
                <a:lnTo>
                  <a:pt x="713" y="308"/>
                </a:lnTo>
                <a:lnTo>
                  <a:pt x="710" y="343"/>
                </a:lnTo>
                <a:lnTo>
                  <a:pt x="703" y="377"/>
                </a:lnTo>
                <a:lnTo>
                  <a:pt x="693" y="409"/>
                </a:lnTo>
                <a:lnTo>
                  <a:pt x="703" y="420"/>
                </a:lnTo>
                <a:lnTo>
                  <a:pt x="709" y="432"/>
                </a:lnTo>
                <a:lnTo>
                  <a:pt x="711" y="438"/>
                </a:lnTo>
                <a:lnTo>
                  <a:pt x="713" y="445"/>
                </a:lnTo>
                <a:lnTo>
                  <a:pt x="715" y="451"/>
                </a:lnTo>
                <a:lnTo>
                  <a:pt x="715" y="458"/>
                </a:lnTo>
                <a:lnTo>
                  <a:pt x="713" y="473"/>
                </a:lnTo>
                <a:lnTo>
                  <a:pt x="710" y="485"/>
                </a:lnTo>
                <a:lnTo>
                  <a:pt x="704" y="496"/>
                </a:lnTo>
                <a:lnTo>
                  <a:pt x="695" y="506"/>
                </a:lnTo>
                <a:lnTo>
                  <a:pt x="710" y="540"/>
                </a:lnTo>
                <a:lnTo>
                  <a:pt x="722" y="574"/>
                </a:lnTo>
                <a:lnTo>
                  <a:pt x="732" y="610"/>
                </a:lnTo>
                <a:lnTo>
                  <a:pt x="740" y="646"/>
                </a:lnTo>
                <a:lnTo>
                  <a:pt x="757" y="621"/>
                </a:lnTo>
                <a:lnTo>
                  <a:pt x="773" y="593"/>
                </a:lnTo>
                <a:lnTo>
                  <a:pt x="786" y="565"/>
                </a:lnTo>
                <a:lnTo>
                  <a:pt x="797" y="535"/>
                </a:lnTo>
                <a:lnTo>
                  <a:pt x="805" y="505"/>
                </a:lnTo>
                <a:lnTo>
                  <a:pt x="812" y="473"/>
                </a:lnTo>
                <a:lnTo>
                  <a:pt x="816" y="442"/>
                </a:lnTo>
                <a:lnTo>
                  <a:pt x="817" y="408"/>
                </a:lnTo>
                <a:lnTo>
                  <a:pt x="816" y="384"/>
                </a:lnTo>
                <a:close/>
                <a:moveTo>
                  <a:pt x="803" y="301"/>
                </a:moveTo>
                <a:lnTo>
                  <a:pt x="803" y="301"/>
                </a:lnTo>
                <a:lnTo>
                  <a:pt x="794" y="272"/>
                </a:lnTo>
                <a:lnTo>
                  <a:pt x="783" y="246"/>
                </a:lnTo>
                <a:lnTo>
                  <a:pt x="770" y="219"/>
                </a:lnTo>
                <a:lnTo>
                  <a:pt x="756" y="194"/>
                </a:lnTo>
                <a:lnTo>
                  <a:pt x="740" y="170"/>
                </a:lnTo>
                <a:lnTo>
                  <a:pt x="722" y="147"/>
                </a:lnTo>
                <a:lnTo>
                  <a:pt x="703" y="125"/>
                </a:lnTo>
                <a:lnTo>
                  <a:pt x="682" y="105"/>
                </a:lnTo>
                <a:lnTo>
                  <a:pt x="692" y="133"/>
                </a:lnTo>
                <a:lnTo>
                  <a:pt x="700" y="160"/>
                </a:lnTo>
                <a:lnTo>
                  <a:pt x="707" y="190"/>
                </a:lnTo>
                <a:lnTo>
                  <a:pt x="712" y="219"/>
                </a:lnTo>
                <a:lnTo>
                  <a:pt x="736" y="237"/>
                </a:lnTo>
                <a:lnTo>
                  <a:pt x="759" y="258"/>
                </a:lnTo>
                <a:lnTo>
                  <a:pt x="782" y="278"/>
                </a:lnTo>
                <a:lnTo>
                  <a:pt x="803" y="301"/>
                </a:lnTo>
                <a:close/>
                <a:moveTo>
                  <a:pt x="409" y="730"/>
                </a:moveTo>
                <a:lnTo>
                  <a:pt x="409" y="730"/>
                </a:lnTo>
                <a:lnTo>
                  <a:pt x="400" y="730"/>
                </a:lnTo>
                <a:lnTo>
                  <a:pt x="393" y="729"/>
                </a:lnTo>
                <a:lnTo>
                  <a:pt x="386" y="726"/>
                </a:lnTo>
                <a:lnTo>
                  <a:pt x="378" y="724"/>
                </a:lnTo>
                <a:lnTo>
                  <a:pt x="372" y="720"/>
                </a:lnTo>
                <a:lnTo>
                  <a:pt x="366" y="716"/>
                </a:lnTo>
                <a:lnTo>
                  <a:pt x="362" y="711"/>
                </a:lnTo>
                <a:lnTo>
                  <a:pt x="356" y="705"/>
                </a:lnTo>
                <a:lnTo>
                  <a:pt x="335" y="708"/>
                </a:lnTo>
                <a:lnTo>
                  <a:pt x="315" y="712"/>
                </a:lnTo>
                <a:lnTo>
                  <a:pt x="294" y="713"/>
                </a:lnTo>
                <a:lnTo>
                  <a:pt x="272" y="713"/>
                </a:lnTo>
                <a:lnTo>
                  <a:pt x="251" y="713"/>
                </a:lnTo>
                <a:lnTo>
                  <a:pt x="229" y="711"/>
                </a:lnTo>
                <a:lnTo>
                  <a:pt x="207" y="708"/>
                </a:lnTo>
                <a:lnTo>
                  <a:pt x="186" y="705"/>
                </a:lnTo>
                <a:lnTo>
                  <a:pt x="165" y="700"/>
                </a:lnTo>
                <a:lnTo>
                  <a:pt x="145" y="694"/>
                </a:lnTo>
                <a:lnTo>
                  <a:pt x="124" y="688"/>
                </a:lnTo>
                <a:lnTo>
                  <a:pt x="105" y="681"/>
                </a:lnTo>
                <a:lnTo>
                  <a:pt x="119" y="695"/>
                </a:lnTo>
                <a:lnTo>
                  <a:pt x="134" y="710"/>
                </a:lnTo>
                <a:lnTo>
                  <a:pt x="151" y="724"/>
                </a:lnTo>
                <a:lnTo>
                  <a:pt x="166" y="736"/>
                </a:lnTo>
                <a:lnTo>
                  <a:pt x="184" y="748"/>
                </a:lnTo>
                <a:lnTo>
                  <a:pt x="203" y="760"/>
                </a:lnTo>
                <a:lnTo>
                  <a:pt x="221" y="770"/>
                </a:lnTo>
                <a:lnTo>
                  <a:pt x="240" y="779"/>
                </a:lnTo>
                <a:lnTo>
                  <a:pt x="259" y="788"/>
                </a:lnTo>
                <a:lnTo>
                  <a:pt x="280" y="795"/>
                </a:lnTo>
                <a:lnTo>
                  <a:pt x="300" y="801"/>
                </a:lnTo>
                <a:lnTo>
                  <a:pt x="321" y="806"/>
                </a:lnTo>
                <a:lnTo>
                  <a:pt x="342" y="811"/>
                </a:lnTo>
                <a:lnTo>
                  <a:pt x="364" y="813"/>
                </a:lnTo>
                <a:lnTo>
                  <a:pt x="386" y="815"/>
                </a:lnTo>
                <a:lnTo>
                  <a:pt x="409" y="815"/>
                </a:lnTo>
                <a:lnTo>
                  <a:pt x="433" y="814"/>
                </a:lnTo>
                <a:lnTo>
                  <a:pt x="457" y="813"/>
                </a:lnTo>
                <a:lnTo>
                  <a:pt x="481" y="809"/>
                </a:lnTo>
                <a:lnTo>
                  <a:pt x="504" y="805"/>
                </a:lnTo>
                <a:lnTo>
                  <a:pt x="527" y="799"/>
                </a:lnTo>
                <a:lnTo>
                  <a:pt x="548" y="791"/>
                </a:lnTo>
                <a:lnTo>
                  <a:pt x="570" y="782"/>
                </a:lnTo>
                <a:lnTo>
                  <a:pt x="591" y="772"/>
                </a:lnTo>
                <a:lnTo>
                  <a:pt x="571" y="768"/>
                </a:lnTo>
                <a:lnTo>
                  <a:pt x="553" y="764"/>
                </a:lnTo>
                <a:lnTo>
                  <a:pt x="534" y="758"/>
                </a:lnTo>
                <a:lnTo>
                  <a:pt x="516" y="752"/>
                </a:lnTo>
                <a:lnTo>
                  <a:pt x="498" y="744"/>
                </a:lnTo>
                <a:lnTo>
                  <a:pt x="480" y="737"/>
                </a:lnTo>
                <a:lnTo>
                  <a:pt x="463" y="729"/>
                </a:lnTo>
                <a:lnTo>
                  <a:pt x="446" y="719"/>
                </a:lnTo>
                <a:lnTo>
                  <a:pt x="438" y="724"/>
                </a:lnTo>
                <a:lnTo>
                  <a:pt x="428" y="728"/>
                </a:lnTo>
                <a:lnTo>
                  <a:pt x="418" y="730"/>
                </a:lnTo>
                <a:lnTo>
                  <a:pt x="409" y="730"/>
                </a:lnTo>
                <a:close/>
                <a:moveTo>
                  <a:pt x="647" y="527"/>
                </a:moveTo>
                <a:lnTo>
                  <a:pt x="647" y="527"/>
                </a:lnTo>
                <a:lnTo>
                  <a:pt x="635" y="526"/>
                </a:lnTo>
                <a:lnTo>
                  <a:pt x="618" y="547"/>
                </a:lnTo>
                <a:lnTo>
                  <a:pt x="601" y="567"/>
                </a:lnTo>
                <a:lnTo>
                  <a:pt x="583" y="586"/>
                </a:lnTo>
                <a:lnTo>
                  <a:pt x="564" y="604"/>
                </a:lnTo>
                <a:lnTo>
                  <a:pt x="544" y="621"/>
                </a:lnTo>
                <a:lnTo>
                  <a:pt x="522" y="636"/>
                </a:lnTo>
                <a:lnTo>
                  <a:pt x="500" y="651"/>
                </a:lnTo>
                <a:lnTo>
                  <a:pt x="476" y="664"/>
                </a:lnTo>
                <a:lnTo>
                  <a:pt x="475" y="677"/>
                </a:lnTo>
                <a:lnTo>
                  <a:pt x="471" y="689"/>
                </a:lnTo>
                <a:lnTo>
                  <a:pt x="491" y="700"/>
                </a:lnTo>
                <a:lnTo>
                  <a:pt x="511" y="708"/>
                </a:lnTo>
                <a:lnTo>
                  <a:pt x="532" y="717"/>
                </a:lnTo>
                <a:lnTo>
                  <a:pt x="553" y="724"/>
                </a:lnTo>
                <a:lnTo>
                  <a:pt x="575" y="730"/>
                </a:lnTo>
                <a:lnTo>
                  <a:pt x="598" y="735"/>
                </a:lnTo>
                <a:lnTo>
                  <a:pt x="621" y="738"/>
                </a:lnTo>
                <a:lnTo>
                  <a:pt x="644" y="741"/>
                </a:lnTo>
                <a:lnTo>
                  <a:pt x="660" y="729"/>
                </a:lnTo>
                <a:lnTo>
                  <a:pt x="676" y="716"/>
                </a:lnTo>
                <a:lnTo>
                  <a:pt x="692" y="701"/>
                </a:lnTo>
                <a:lnTo>
                  <a:pt x="707" y="686"/>
                </a:lnTo>
                <a:lnTo>
                  <a:pt x="704" y="665"/>
                </a:lnTo>
                <a:lnTo>
                  <a:pt x="700" y="643"/>
                </a:lnTo>
                <a:lnTo>
                  <a:pt x="697" y="623"/>
                </a:lnTo>
                <a:lnTo>
                  <a:pt x="691" y="603"/>
                </a:lnTo>
                <a:lnTo>
                  <a:pt x="685" y="583"/>
                </a:lnTo>
                <a:lnTo>
                  <a:pt x="679" y="563"/>
                </a:lnTo>
                <a:lnTo>
                  <a:pt x="670" y="544"/>
                </a:lnTo>
                <a:lnTo>
                  <a:pt x="663" y="524"/>
                </a:lnTo>
                <a:lnTo>
                  <a:pt x="654" y="527"/>
                </a:lnTo>
                <a:lnTo>
                  <a:pt x="647" y="527"/>
                </a:lnTo>
                <a:close/>
                <a:moveTo>
                  <a:pt x="341" y="670"/>
                </a:moveTo>
                <a:lnTo>
                  <a:pt x="341" y="670"/>
                </a:lnTo>
                <a:lnTo>
                  <a:pt x="341" y="663"/>
                </a:lnTo>
                <a:lnTo>
                  <a:pt x="341" y="652"/>
                </a:lnTo>
                <a:lnTo>
                  <a:pt x="344" y="642"/>
                </a:lnTo>
                <a:lnTo>
                  <a:pt x="328" y="625"/>
                </a:lnTo>
                <a:lnTo>
                  <a:pt x="313" y="609"/>
                </a:lnTo>
                <a:lnTo>
                  <a:pt x="299" y="591"/>
                </a:lnTo>
                <a:lnTo>
                  <a:pt x="286" y="571"/>
                </a:lnTo>
                <a:lnTo>
                  <a:pt x="274" y="552"/>
                </a:lnTo>
                <a:lnTo>
                  <a:pt x="262" y="533"/>
                </a:lnTo>
                <a:lnTo>
                  <a:pt x="252" y="512"/>
                </a:lnTo>
                <a:lnTo>
                  <a:pt x="242" y="491"/>
                </a:lnTo>
                <a:lnTo>
                  <a:pt x="234" y="469"/>
                </a:lnTo>
                <a:lnTo>
                  <a:pt x="225" y="448"/>
                </a:lnTo>
                <a:lnTo>
                  <a:pt x="219" y="425"/>
                </a:lnTo>
                <a:lnTo>
                  <a:pt x="215" y="402"/>
                </a:lnTo>
                <a:lnTo>
                  <a:pt x="210" y="378"/>
                </a:lnTo>
                <a:lnTo>
                  <a:pt x="207" y="355"/>
                </a:lnTo>
                <a:lnTo>
                  <a:pt x="205" y="331"/>
                </a:lnTo>
                <a:lnTo>
                  <a:pt x="205" y="306"/>
                </a:lnTo>
                <a:lnTo>
                  <a:pt x="205" y="285"/>
                </a:lnTo>
                <a:lnTo>
                  <a:pt x="206" y="264"/>
                </a:lnTo>
                <a:lnTo>
                  <a:pt x="199" y="259"/>
                </a:lnTo>
                <a:lnTo>
                  <a:pt x="192" y="254"/>
                </a:lnTo>
                <a:lnTo>
                  <a:pt x="176" y="266"/>
                </a:lnTo>
                <a:lnTo>
                  <a:pt x="160" y="278"/>
                </a:lnTo>
                <a:lnTo>
                  <a:pt x="145" y="291"/>
                </a:lnTo>
                <a:lnTo>
                  <a:pt x="130" y="306"/>
                </a:lnTo>
                <a:lnTo>
                  <a:pt x="117" y="320"/>
                </a:lnTo>
                <a:lnTo>
                  <a:pt x="104" y="336"/>
                </a:lnTo>
                <a:lnTo>
                  <a:pt x="90" y="351"/>
                </a:lnTo>
                <a:lnTo>
                  <a:pt x="80" y="368"/>
                </a:lnTo>
                <a:lnTo>
                  <a:pt x="69" y="385"/>
                </a:lnTo>
                <a:lnTo>
                  <a:pt x="58" y="402"/>
                </a:lnTo>
                <a:lnTo>
                  <a:pt x="50" y="420"/>
                </a:lnTo>
                <a:lnTo>
                  <a:pt x="40" y="439"/>
                </a:lnTo>
                <a:lnTo>
                  <a:pt x="33" y="458"/>
                </a:lnTo>
                <a:lnTo>
                  <a:pt x="25" y="478"/>
                </a:lnTo>
                <a:lnTo>
                  <a:pt x="21" y="497"/>
                </a:lnTo>
                <a:lnTo>
                  <a:pt x="15" y="517"/>
                </a:lnTo>
                <a:lnTo>
                  <a:pt x="23" y="541"/>
                </a:lnTo>
                <a:lnTo>
                  <a:pt x="31" y="565"/>
                </a:lnTo>
                <a:lnTo>
                  <a:pt x="42" y="588"/>
                </a:lnTo>
                <a:lnTo>
                  <a:pt x="54" y="611"/>
                </a:lnTo>
                <a:lnTo>
                  <a:pt x="78" y="625"/>
                </a:lnTo>
                <a:lnTo>
                  <a:pt x="104" y="637"/>
                </a:lnTo>
                <a:lnTo>
                  <a:pt x="130" y="649"/>
                </a:lnTo>
                <a:lnTo>
                  <a:pt x="157" y="658"/>
                </a:lnTo>
                <a:lnTo>
                  <a:pt x="184" y="665"/>
                </a:lnTo>
                <a:lnTo>
                  <a:pt x="213" y="671"/>
                </a:lnTo>
                <a:lnTo>
                  <a:pt x="242" y="675"/>
                </a:lnTo>
                <a:lnTo>
                  <a:pt x="272" y="676"/>
                </a:lnTo>
                <a:lnTo>
                  <a:pt x="291" y="675"/>
                </a:lnTo>
                <a:lnTo>
                  <a:pt x="307" y="674"/>
                </a:lnTo>
                <a:lnTo>
                  <a:pt x="341" y="670"/>
                </a:lnTo>
                <a:close/>
                <a:moveTo>
                  <a:pt x="172" y="220"/>
                </a:moveTo>
                <a:lnTo>
                  <a:pt x="172" y="220"/>
                </a:lnTo>
                <a:lnTo>
                  <a:pt x="171" y="208"/>
                </a:lnTo>
                <a:lnTo>
                  <a:pt x="170" y="208"/>
                </a:lnTo>
                <a:lnTo>
                  <a:pt x="137" y="210"/>
                </a:lnTo>
                <a:lnTo>
                  <a:pt x="106" y="212"/>
                </a:lnTo>
                <a:lnTo>
                  <a:pt x="75" y="217"/>
                </a:lnTo>
                <a:lnTo>
                  <a:pt x="45" y="224"/>
                </a:lnTo>
                <a:lnTo>
                  <a:pt x="34" y="244"/>
                </a:lnTo>
                <a:lnTo>
                  <a:pt x="25" y="267"/>
                </a:lnTo>
                <a:lnTo>
                  <a:pt x="18" y="289"/>
                </a:lnTo>
                <a:lnTo>
                  <a:pt x="12" y="312"/>
                </a:lnTo>
                <a:lnTo>
                  <a:pt x="6" y="336"/>
                </a:lnTo>
                <a:lnTo>
                  <a:pt x="3" y="359"/>
                </a:lnTo>
                <a:lnTo>
                  <a:pt x="1" y="384"/>
                </a:lnTo>
                <a:lnTo>
                  <a:pt x="0" y="408"/>
                </a:lnTo>
                <a:lnTo>
                  <a:pt x="1" y="433"/>
                </a:lnTo>
                <a:lnTo>
                  <a:pt x="16" y="402"/>
                </a:lnTo>
                <a:lnTo>
                  <a:pt x="31" y="371"/>
                </a:lnTo>
                <a:lnTo>
                  <a:pt x="51" y="342"/>
                </a:lnTo>
                <a:lnTo>
                  <a:pt x="71" y="314"/>
                </a:lnTo>
                <a:lnTo>
                  <a:pt x="94" y="288"/>
                </a:lnTo>
                <a:lnTo>
                  <a:pt x="118" y="264"/>
                </a:lnTo>
                <a:lnTo>
                  <a:pt x="145" y="241"/>
                </a:lnTo>
                <a:lnTo>
                  <a:pt x="172" y="220"/>
                </a:lnTo>
                <a:close/>
              </a:path>
            </a:pathLst>
          </a:custGeom>
          <a:solidFill>
            <a:srgbClr val="F25B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endParaRPr lang="en-GB"/>
          </a:p>
        </p:txBody>
      </p:sp>
      <p:grpSp>
        <p:nvGrpSpPr>
          <p:cNvPr id="2" name="Group 64">
            <a:extLst>
              <a:ext uri="{FF2B5EF4-FFF2-40B4-BE49-F238E27FC236}">
                <a16:creationId xmlns:a16="http://schemas.microsoft.com/office/drawing/2014/main" id="{4BAF16D7-5241-49DD-B62D-45F70BD1971E}"/>
              </a:ext>
            </a:extLst>
          </p:cNvPr>
          <p:cNvGrpSpPr/>
          <p:nvPr/>
        </p:nvGrpSpPr>
        <p:grpSpPr>
          <a:xfrm>
            <a:off x="4456471" y="4171181"/>
            <a:ext cx="400295" cy="345287"/>
            <a:chOff x="-122237" y="-128588"/>
            <a:chExt cx="4632324" cy="3995738"/>
          </a:xfrm>
          <a:solidFill>
            <a:srgbClr val="F25B21"/>
          </a:solidFill>
        </p:grpSpPr>
        <p:sp>
          <p:nvSpPr>
            <p:cNvPr id="66" name="Freeform 34">
              <a:extLst>
                <a:ext uri="{FF2B5EF4-FFF2-40B4-BE49-F238E27FC236}">
                  <a16:creationId xmlns:a16="http://schemas.microsoft.com/office/drawing/2014/main" id="{DCE1622F-C1A8-4A1F-82B5-B8A66565E7FF}"/>
                </a:ext>
              </a:extLst>
            </p:cNvPr>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a:lstStyle/>
            <a:p>
              <a:pPr eaLnBrk="1" hangingPunct="1">
                <a:defRPr/>
              </a:pPr>
              <a:endParaRPr lang="id-ID">
                <a:solidFill>
                  <a:prstClr val="black"/>
                </a:solidFill>
                <a:latin typeface="Arial" pitchFamily="-104" charset="0"/>
                <a:ea typeface="Arial" pitchFamily="-104" charset="0"/>
                <a:cs typeface="Arial" pitchFamily="-104" charset="0"/>
                <a:sym typeface="Arial" pitchFamily="-104" charset="0"/>
              </a:endParaRPr>
            </a:p>
          </p:txBody>
        </p:sp>
        <p:sp>
          <p:nvSpPr>
            <p:cNvPr id="67" name="Freeform 35">
              <a:extLst>
                <a:ext uri="{FF2B5EF4-FFF2-40B4-BE49-F238E27FC236}">
                  <a16:creationId xmlns:a16="http://schemas.microsoft.com/office/drawing/2014/main" id="{E7B05078-2BB0-47CA-8278-FB3395887A05}"/>
                </a:ext>
              </a:extLst>
            </p:cNvPr>
            <p:cNvSpPr>
              <a:spLocks/>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a:lstStyle/>
            <a:p>
              <a:pPr eaLnBrk="1" hangingPunct="1">
                <a:defRPr/>
              </a:pPr>
              <a:endParaRPr lang="id-ID">
                <a:solidFill>
                  <a:prstClr val="black"/>
                </a:solidFill>
                <a:latin typeface="Arial" pitchFamily="-104" charset="0"/>
                <a:ea typeface="Arial" pitchFamily="-104" charset="0"/>
                <a:cs typeface="Arial" pitchFamily="-104" charset="0"/>
                <a:sym typeface="Arial" pitchFamily="-104" charset="0"/>
              </a:endParaRPr>
            </a:p>
          </p:txBody>
        </p:sp>
      </p:grpSp>
      <p:sp>
        <p:nvSpPr>
          <p:cNvPr id="52251" name="TextBox 40">
            <a:extLst>
              <a:ext uri="{FF2B5EF4-FFF2-40B4-BE49-F238E27FC236}">
                <a16:creationId xmlns:a16="http://schemas.microsoft.com/office/drawing/2014/main" id="{92DF991B-889C-4497-87B9-30E11A8A7D20}"/>
              </a:ext>
            </a:extLst>
          </p:cNvPr>
          <p:cNvSpPr txBox="1">
            <a:spLocks noChangeArrowheads="1"/>
          </p:cNvSpPr>
          <p:nvPr/>
        </p:nvSpPr>
        <p:spPr bwMode="auto">
          <a:xfrm>
            <a:off x="5403992" y="4954882"/>
            <a:ext cx="3375950" cy="66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dirty="0">
                <a:solidFill>
                  <a:srgbClr val="FF0000"/>
                </a:solidFill>
                <a:latin typeface="Arial" panose="020B0604020202020204" pitchFamily="34" charset="0"/>
                <a:ea typeface="ヒラギノ角ゴ Pro W3"/>
                <a:sym typeface="Arial" panose="020B0604020202020204" pitchFamily="34" charset="0"/>
              </a:rPr>
              <a:t>87% report at least one physical health problem (</a:t>
            </a:r>
            <a:r>
              <a:rPr lang="en-GB" altLang="en-US" sz="1800" b="1" dirty="0">
                <a:solidFill>
                  <a:srgbClr val="FF0000"/>
                </a:solidFill>
                <a:latin typeface="Arial" panose="020B0604020202020204" pitchFamily="34" charset="0"/>
                <a:ea typeface="ヒラギノ角ゴ Pro W3"/>
                <a:sym typeface="Arial" panose="020B0604020202020204" pitchFamily="34" charset="0"/>
              </a:rPr>
              <a:t>3)</a:t>
            </a:r>
            <a:endParaRPr lang="en-GB" altLang="en-US" sz="2000" b="1" dirty="0">
              <a:solidFill>
                <a:srgbClr val="FF0000"/>
              </a:solidFill>
              <a:latin typeface="Arial" panose="020B0604020202020204" pitchFamily="34" charset="0"/>
              <a:ea typeface="ヒラギノ角ゴ Pro W3"/>
              <a:sym typeface="Arial" panose="020B0604020202020204" pitchFamily="34" charset="0"/>
            </a:endParaRPr>
          </a:p>
        </p:txBody>
      </p:sp>
      <p:sp>
        <p:nvSpPr>
          <p:cNvPr id="4" name="TextBox 3">
            <a:extLst>
              <a:ext uri="{FF2B5EF4-FFF2-40B4-BE49-F238E27FC236}">
                <a16:creationId xmlns:a16="http://schemas.microsoft.com/office/drawing/2014/main" id="{5C4DE3F6-26C6-4F6B-B99D-B0CFC615630F}"/>
              </a:ext>
            </a:extLst>
          </p:cNvPr>
          <p:cNvSpPr txBox="1"/>
          <p:nvPr/>
        </p:nvSpPr>
        <p:spPr>
          <a:xfrm>
            <a:off x="557405" y="4385047"/>
            <a:ext cx="3281039" cy="1754326"/>
          </a:xfrm>
          <a:prstGeom prst="rect">
            <a:avLst/>
          </a:prstGeom>
          <a:noFill/>
        </p:spPr>
        <p:txBody>
          <a:bodyPr wrap="square" rtlCol="0">
            <a:spAutoFit/>
          </a:bodyPr>
          <a:lstStyle/>
          <a:p>
            <a:pPr marL="228600" indent="-228600">
              <a:buFont typeface="+mj-lt"/>
              <a:buAutoNum type="arabicPeriod"/>
            </a:pPr>
            <a:r>
              <a:rPr lang="en-GB" sz="1200" b="1" dirty="0"/>
              <a:t>CHAIN ANNUAL REPORT GREATER LONDON APRIL 2018 - MARCH 2019 n=5352</a:t>
            </a:r>
          </a:p>
          <a:p>
            <a:pPr marL="228600" indent="-228600">
              <a:buFont typeface="+mj-lt"/>
              <a:buAutoNum type="arabicPeriod"/>
            </a:pPr>
            <a:r>
              <a:rPr lang="en-GB" sz="1200" b="1" dirty="0"/>
              <a:t>Homeless Link - The unhealthy state of homelessness: Health audit results 2014 n=2500</a:t>
            </a:r>
          </a:p>
          <a:p>
            <a:pPr marL="228600" indent="-228600">
              <a:buFont typeface="+mj-lt"/>
              <a:buAutoNum type="arabicPeriod"/>
            </a:pPr>
            <a:r>
              <a:rPr lang="en-GB" sz="1200" b="1" dirty="0"/>
              <a:t>Elwell-Sutton et al (2016) Factors associated with access to care and healthcare utilization in the homeless population of England n=2505</a:t>
            </a:r>
            <a:endParaRPr lang="en-GB" altLang="en-US" b="1"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a:extLst>
              <a:ext uri="{FF2B5EF4-FFF2-40B4-BE49-F238E27FC236}">
                <a16:creationId xmlns:a16="http://schemas.microsoft.com/office/drawing/2014/main" id="{BDF35F03-B164-4CBE-B8F2-BC98F39275C9}"/>
              </a:ext>
            </a:extLst>
          </p:cNvPr>
          <p:cNvSpPr>
            <a:spLocks noGrp="1"/>
          </p:cNvSpPr>
          <p:nvPr>
            <p:ph type="title"/>
          </p:nvPr>
        </p:nvSpPr>
        <p:spPr/>
        <p:txBody>
          <a:bodyPr>
            <a:normAutofit/>
          </a:bodyPr>
          <a:lstStyle/>
          <a:p>
            <a:r>
              <a:rPr lang="en-GB" altLang="en-US" b="1" dirty="0"/>
              <a:t>Outcomes are extremely poor</a:t>
            </a:r>
          </a:p>
        </p:txBody>
      </p:sp>
      <p:pic>
        <p:nvPicPr>
          <p:cNvPr id="4" name="Content Placeholder 6">
            <a:hlinkClick r:id="rId3"/>
            <a:extLst>
              <a:ext uri="{FF2B5EF4-FFF2-40B4-BE49-F238E27FC236}">
                <a16:creationId xmlns:a16="http://schemas.microsoft.com/office/drawing/2014/main" id="{8C58DE6D-053C-4B0F-99E7-14E1EFC4BA54}"/>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a:xfrm>
            <a:off x="533400" y="1916832"/>
            <a:ext cx="4038600" cy="3512010"/>
          </a:xfrm>
        </p:spPr>
      </p:pic>
      <p:sp>
        <p:nvSpPr>
          <p:cNvPr id="2" name="Content Placeholder 1">
            <a:extLst>
              <a:ext uri="{FF2B5EF4-FFF2-40B4-BE49-F238E27FC236}">
                <a16:creationId xmlns:a16="http://schemas.microsoft.com/office/drawing/2014/main" id="{80F89B6A-C773-4908-BDB5-EC8D31B43FCE}"/>
              </a:ext>
            </a:extLst>
          </p:cNvPr>
          <p:cNvSpPr>
            <a:spLocks noGrp="1"/>
          </p:cNvSpPr>
          <p:nvPr>
            <p:ph sz="half" idx="2"/>
          </p:nvPr>
        </p:nvSpPr>
        <p:spPr>
          <a:xfrm>
            <a:off x="5148064" y="1600200"/>
            <a:ext cx="3538736" cy="4525963"/>
          </a:xfrm>
        </p:spPr>
        <p:txBody>
          <a:bodyPr/>
          <a:lstStyle/>
          <a:p>
            <a:pPr marL="0" indent="0">
              <a:buNone/>
            </a:pPr>
            <a:r>
              <a:rPr lang="en-GB" dirty="0"/>
              <a:t>Two in five deaths of people who are homeless were related to drug poisoning in 2018 (294 estimated deaths), and the number of deaths from this cause has increased by 55% since 2017.</a:t>
            </a:r>
          </a:p>
        </p:txBody>
      </p:sp>
    </p:spTree>
    <p:extLst>
      <p:ext uri="{BB962C8B-B14F-4D97-AF65-F5344CB8AC3E}">
        <p14:creationId xmlns:p14="http://schemas.microsoft.com/office/powerpoint/2010/main" val="170872520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EB5B-AF7F-4F67-8016-65C423F992B4}"/>
              </a:ext>
            </a:extLst>
          </p:cNvPr>
          <p:cNvSpPr>
            <a:spLocks noGrp="1"/>
          </p:cNvSpPr>
          <p:nvPr>
            <p:ph type="title"/>
          </p:nvPr>
        </p:nvSpPr>
        <p:spPr/>
        <p:txBody>
          <a:bodyPr/>
          <a:lstStyle/>
          <a:p>
            <a:r>
              <a:rPr lang="en-GB" b="1" dirty="0"/>
              <a:t>And suicide risk is high</a:t>
            </a:r>
          </a:p>
        </p:txBody>
      </p:sp>
      <p:sp>
        <p:nvSpPr>
          <p:cNvPr id="3" name="Content Placeholder 2">
            <a:extLst>
              <a:ext uri="{FF2B5EF4-FFF2-40B4-BE49-F238E27FC236}">
                <a16:creationId xmlns:a16="http://schemas.microsoft.com/office/drawing/2014/main" id="{9806C839-3519-471A-B9F9-89A31F8E945E}"/>
              </a:ext>
            </a:extLst>
          </p:cNvPr>
          <p:cNvSpPr>
            <a:spLocks noGrp="1"/>
          </p:cNvSpPr>
          <p:nvPr>
            <p:ph idx="1"/>
          </p:nvPr>
        </p:nvSpPr>
        <p:spPr>
          <a:xfrm>
            <a:off x="4211960" y="1793130"/>
            <a:ext cx="4248472" cy="3888432"/>
          </a:xfrm>
        </p:spPr>
        <p:txBody>
          <a:bodyPr>
            <a:normAutofit fontScale="92500" lnSpcReduction="10000"/>
          </a:bodyPr>
          <a:lstStyle/>
          <a:p>
            <a:pPr marL="0" indent="0" algn="ctr">
              <a:buNone/>
            </a:pPr>
            <a:r>
              <a:rPr lang="en-GB" dirty="0"/>
              <a:t>Death by suicide is common, with a history of alcohol or drug use being recorded in 54% of all suicides in people experiencing mental health problems (National Confidential Enquiry, 2013)</a:t>
            </a:r>
          </a:p>
          <a:p>
            <a:endParaRPr lang="en-GB" dirty="0"/>
          </a:p>
        </p:txBody>
      </p:sp>
      <p:pic>
        <p:nvPicPr>
          <p:cNvPr id="4" name="Picture 3">
            <a:extLst>
              <a:ext uri="{FF2B5EF4-FFF2-40B4-BE49-F238E27FC236}">
                <a16:creationId xmlns:a16="http://schemas.microsoft.com/office/drawing/2014/main" id="{8B9DEE84-6EF0-4966-AB67-C046EBC8B8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00571"/>
            <a:ext cx="333057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78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C304-DF9F-4345-AE0E-5F9B29C5DD86}"/>
              </a:ext>
            </a:extLst>
          </p:cNvPr>
          <p:cNvSpPr>
            <a:spLocks noGrp="1"/>
          </p:cNvSpPr>
          <p:nvPr>
            <p:ph type="title"/>
          </p:nvPr>
        </p:nvSpPr>
        <p:spPr/>
        <p:txBody>
          <a:bodyPr>
            <a:normAutofit fontScale="90000"/>
          </a:bodyPr>
          <a:lstStyle/>
          <a:p>
            <a:r>
              <a:rPr lang="en-GB" b="1" dirty="0"/>
              <a:t>Service users experience difficulties accessing treatment due to:</a:t>
            </a:r>
          </a:p>
        </p:txBody>
      </p:sp>
      <p:sp>
        <p:nvSpPr>
          <p:cNvPr id="3" name="Content Placeholder 2">
            <a:extLst>
              <a:ext uri="{FF2B5EF4-FFF2-40B4-BE49-F238E27FC236}">
                <a16:creationId xmlns:a16="http://schemas.microsoft.com/office/drawing/2014/main" id="{4A34DA74-A577-4FA6-BA52-02D749250710}"/>
              </a:ext>
            </a:extLst>
          </p:cNvPr>
          <p:cNvSpPr>
            <a:spLocks noGrp="1"/>
          </p:cNvSpPr>
          <p:nvPr>
            <p:ph idx="1"/>
          </p:nvPr>
        </p:nvSpPr>
        <p:spPr>
          <a:xfrm>
            <a:off x="457200" y="2060848"/>
            <a:ext cx="8229600" cy="4392488"/>
          </a:xfrm>
        </p:spPr>
        <p:txBody>
          <a:bodyPr>
            <a:normAutofit fontScale="70000" lnSpcReduction="20000"/>
          </a:bodyPr>
          <a:lstStyle/>
          <a:p>
            <a:pPr marL="514350" indent="-514350">
              <a:buFont typeface="+mj-lt"/>
              <a:buAutoNum type="arabicPeriod"/>
            </a:pPr>
            <a:r>
              <a:rPr lang="en-GB" sz="3400" dirty="0"/>
              <a:t>Different service cultures within mental health and substance misuse regarding the requirements of engagement / DNAs etc</a:t>
            </a:r>
          </a:p>
          <a:p>
            <a:pPr marL="514350" indent="-514350">
              <a:buFont typeface="+mj-lt"/>
              <a:buAutoNum type="arabicPeriod"/>
            </a:pPr>
            <a:endParaRPr lang="en-GB" sz="3400" dirty="0"/>
          </a:p>
          <a:p>
            <a:pPr marL="514350" indent="-514350">
              <a:buFont typeface="+mj-lt"/>
              <a:buAutoNum type="arabicPeriod"/>
            </a:pPr>
            <a:r>
              <a:rPr lang="en-GB" sz="3400" dirty="0"/>
              <a:t>Conflicting attribution of primary problem (i.e. which came ‘first’ – the mental health problem or the addiction)</a:t>
            </a:r>
          </a:p>
          <a:p>
            <a:pPr marL="514350" indent="-514350">
              <a:buFont typeface="+mj-lt"/>
              <a:buAutoNum type="arabicPeriod"/>
            </a:pPr>
            <a:endParaRPr lang="en-GB" sz="3400" dirty="0"/>
          </a:p>
          <a:p>
            <a:pPr marL="514350" indent="-514350">
              <a:buFont typeface="+mj-lt"/>
              <a:buAutoNum type="arabicPeriod"/>
            </a:pPr>
            <a:r>
              <a:rPr lang="en-GB" sz="3400" dirty="0"/>
              <a:t>Substance misuse being seen as exclusion for mental health support, although policy dictates this is not an exclusion criteria</a:t>
            </a:r>
          </a:p>
          <a:p>
            <a:pPr marL="514350" indent="-514350">
              <a:buFont typeface="+mj-lt"/>
              <a:buAutoNum type="arabicPeriod"/>
            </a:pPr>
            <a:endParaRPr lang="en-GB" sz="3400" dirty="0"/>
          </a:p>
          <a:p>
            <a:pPr marL="514350" indent="-514350">
              <a:buFont typeface="+mj-lt"/>
              <a:buAutoNum type="arabicPeriod"/>
            </a:pPr>
            <a:r>
              <a:rPr lang="en-GB" sz="3400" dirty="0"/>
              <a:t>Lack of belief that  mental health support will work for those engaged in substance misuse </a:t>
            </a:r>
          </a:p>
          <a:p>
            <a:endParaRPr lang="en-GB" dirty="0"/>
          </a:p>
          <a:p>
            <a:endParaRPr lang="en-GB" dirty="0"/>
          </a:p>
        </p:txBody>
      </p:sp>
    </p:spTree>
    <p:extLst>
      <p:ext uri="{BB962C8B-B14F-4D97-AF65-F5344CB8AC3E}">
        <p14:creationId xmlns:p14="http://schemas.microsoft.com/office/powerpoint/2010/main" val="279600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F966-A474-42BA-9009-9BF7CD985FE3}"/>
              </a:ext>
            </a:extLst>
          </p:cNvPr>
          <p:cNvSpPr>
            <a:spLocks noGrp="1"/>
          </p:cNvSpPr>
          <p:nvPr>
            <p:ph type="title"/>
          </p:nvPr>
        </p:nvSpPr>
        <p:spPr/>
        <p:txBody>
          <a:bodyPr>
            <a:normAutofit fontScale="90000"/>
          </a:bodyPr>
          <a:lstStyle/>
          <a:p>
            <a:r>
              <a:rPr lang="en-GB" b="1" dirty="0"/>
              <a:t>Difficulty accessing treatment </a:t>
            </a:r>
            <a:r>
              <a:rPr lang="en-GB" b="1" dirty="0" err="1"/>
              <a:t>cont</a:t>
            </a:r>
            <a:r>
              <a:rPr lang="en-GB" b="1" dirty="0"/>
              <a:t>…</a:t>
            </a:r>
            <a:endParaRPr lang="en-GB" dirty="0"/>
          </a:p>
        </p:txBody>
      </p:sp>
      <p:sp>
        <p:nvSpPr>
          <p:cNvPr id="3" name="Content Placeholder 2">
            <a:extLst>
              <a:ext uri="{FF2B5EF4-FFF2-40B4-BE49-F238E27FC236}">
                <a16:creationId xmlns:a16="http://schemas.microsoft.com/office/drawing/2014/main" id="{AD1E4F8D-1D33-4E46-924B-B2F4427049D3}"/>
              </a:ext>
            </a:extLst>
          </p:cNvPr>
          <p:cNvSpPr>
            <a:spLocks noGrp="1"/>
          </p:cNvSpPr>
          <p:nvPr>
            <p:ph idx="1"/>
          </p:nvPr>
        </p:nvSpPr>
        <p:spPr>
          <a:xfrm>
            <a:off x="457200" y="1700808"/>
            <a:ext cx="8229600" cy="4525963"/>
          </a:xfrm>
        </p:spPr>
        <p:txBody>
          <a:bodyPr>
            <a:normAutofit fontScale="85000" lnSpcReduction="20000"/>
          </a:bodyPr>
          <a:lstStyle/>
          <a:p>
            <a:pPr marL="514350" indent="-514350">
              <a:buFont typeface="+mj-lt"/>
              <a:buAutoNum type="arabicPeriod" startAt="5"/>
            </a:pPr>
            <a:r>
              <a:rPr lang="en-GB" dirty="0"/>
              <a:t>Inadequate skill mix or training within workforce to deal with both elements </a:t>
            </a:r>
          </a:p>
          <a:p>
            <a:pPr marL="514350" indent="-514350">
              <a:buFont typeface="+mj-lt"/>
              <a:buAutoNum type="arabicPeriod" startAt="5"/>
            </a:pPr>
            <a:endParaRPr lang="en-GB" dirty="0"/>
          </a:p>
          <a:p>
            <a:pPr marL="514350" indent="-514350">
              <a:buFont typeface="+mj-lt"/>
              <a:buAutoNum type="arabicPeriod" startAt="5"/>
            </a:pPr>
            <a:r>
              <a:rPr lang="en-GB" dirty="0"/>
              <a:t>Different funding and commissioning streams meaning services are siloed in some areas (although in other areas funding streams are joined up)</a:t>
            </a:r>
          </a:p>
          <a:p>
            <a:pPr marL="514350" indent="-514350">
              <a:buFont typeface="+mj-lt"/>
              <a:buAutoNum type="arabicPeriod" startAt="5"/>
            </a:pPr>
            <a:endParaRPr lang="en-GB" dirty="0"/>
          </a:p>
          <a:p>
            <a:pPr marL="514350" indent="-514350">
              <a:buFont typeface="+mj-lt"/>
              <a:buAutoNum type="arabicPeriod" startAt="5"/>
            </a:pPr>
            <a:r>
              <a:rPr lang="en-GB" dirty="0"/>
              <a:t>Practical lack of coordinated approach / joined up care e.g.</a:t>
            </a:r>
          </a:p>
          <a:p>
            <a:pPr lvl="1"/>
            <a:r>
              <a:rPr lang="en-GB" dirty="0"/>
              <a:t>Different referrals and paperwork </a:t>
            </a:r>
          </a:p>
          <a:p>
            <a:pPr lvl="1"/>
            <a:r>
              <a:rPr lang="en-GB" dirty="0"/>
              <a:t>No joint assessment process</a:t>
            </a:r>
          </a:p>
          <a:p>
            <a:pPr lvl="1"/>
            <a:r>
              <a:rPr lang="en-GB" dirty="0"/>
              <a:t>No shared data systems – service user has to repeat story</a:t>
            </a:r>
          </a:p>
        </p:txBody>
      </p:sp>
    </p:spTree>
    <p:extLst>
      <p:ext uri="{BB962C8B-B14F-4D97-AF65-F5344CB8AC3E}">
        <p14:creationId xmlns:p14="http://schemas.microsoft.com/office/powerpoint/2010/main" val="66090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BD37F-BD08-4B4D-862D-BA6D13CCCA4F}"/>
              </a:ext>
            </a:extLst>
          </p:cNvPr>
          <p:cNvSpPr>
            <a:spLocks noGrp="1"/>
          </p:cNvSpPr>
          <p:nvPr>
            <p:ph type="title"/>
          </p:nvPr>
        </p:nvSpPr>
        <p:spPr>
          <a:xfrm>
            <a:off x="228600" y="620688"/>
            <a:ext cx="8686800" cy="998984"/>
          </a:xfrm>
        </p:spPr>
        <p:txBody>
          <a:bodyPr>
            <a:noAutofit/>
          </a:bodyPr>
          <a:lstStyle/>
          <a:p>
            <a:r>
              <a:rPr lang="en-GB" sz="4000" b="1" dirty="0"/>
              <a:t>Most common mental health issue is personality disorder or ‘complex trauma’</a:t>
            </a:r>
          </a:p>
        </p:txBody>
      </p:sp>
      <p:sp>
        <p:nvSpPr>
          <p:cNvPr id="6" name="Content Placeholder 5">
            <a:extLst>
              <a:ext uri="{FF2B5EF4-FFF2-40B4-BE49-F238E27FC236}">
                <a16:creationId xmlns:a16="http://schemas.microsoft.com/office/drawing/2014/main" id="{CDCFCCF7-81BD-4C77-B9E2-2DE22B00854C}"/>
              </a:ext>
            </a:extLst>
          </p:cNvPr>
          <p:cNvSpPr>
            <a:spLocks noGrp="1"/>
          </p:cNvSpPr>
          <p:nvPr>
            <p:ph idx="1"/>
          </p:nvPr>
        </p:nvSpPr>
        <p:spPr>
          <a:xfrm>
            <a:off x="457200" y="2204864"/>
            <a:ext cx="8229600" cy="4437113"/>
          </a:xfrm>
        </p:spPr>
        <p:txBody>
          <a:bodyPr>
            <a:normAutofit fontScale="85000" lnSpcReduction="20000"/>
          </a:bodyPr>
          <a:lstStyle/>
          <a:p>
            <a:r>
              <a:rPr lang="en-GB" dirty="0"/>
              <a:t>Complex trauma is a psychological disorder rather than a mental health problem – it is a pattern of maladaptive behaviours resulting from past psychological trauma</a:t>
            </a:r>
          </a:p>
          <a:p>
            <a:endParaRPr lang="en-GB" dirty="0"/>
          </a:p>
          <a:p>
            <a:r>
              <a:rPr lang="en-GB" dirty="0"/>
              <a:t>Up to 70% of people experiencing homelessness meet the criteria for personality disorder (Maguire et al, 2009)</a:t>
            </a:r>
          </a:p>
          <a:p>
            <a:endParaRPr lang="en-GB" dirty="0"/>
          </a:p>
          <a:p>
            <a:r>
              <a:rPr lang="en-GB" dirty="0"/>
              <a:t>People with complex trauma also experience mental health problems e.g. anxiety, depression and psychotic symptoms</a:t>
            </a:r>
          </a:p>
          <a:p>
            <a:endParaRPr lang="en-GB" dirty="0"/>
          </a:p>
        </p:txBody>
      </p:sp>
    </p:spTree>
    <p:extLst>
      <p:ext uri="{BB962C8B-B14F-4D97-AF65-F5344CB8AC3E}">
        <p14:creationId xmlns:p14="http://schemas.microsoft.com/office/powerpoint/2010/main" val="1810965993"/>
      </p:ext>
    </p:extLst>
  </p:cSld>
  <p:clrMapOvr>
    <a:masterClrMapping/>
  </p:clrMapOvr>
</p:sld>
</file>

<file path=ppt/theme/theme1.xml><?xml version="1.0" encoding="utf-8"?>
<a:theme xmlns:a="http://schemas.openxmlformats.org/drawingml/2006/main" name="Presentatio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Title</Template>
  <TotalTime>2458</TotalTime>
  <Words>2052</Words>
  <Application>Microsoft Office PowerPoint</Application>
  <PresentationFormat>On-screen Show (4:3)</PresentationFormat>
  <Paragraphs>226</Paragraphs>
  <Slides>33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Serifa Std 45 Light</vt:lpstr>
      <vt:lpstr>Univers LT Std 45 Light</vt:lpstr>
      <vt:lpstr>Presentation Title</vt:lpstr>
      <vt:lpstr>Co-occurring disorders (mental health and substance misuse) in people experiencing homelessness – also called ‘Dual Diagnosis’ </vt:lpstr>
      <vt:lpstr>What does ‘dual diagnosis’ mean? </vt:lpstr>
      <vt:lpstr>How common is dual diagnosis?</vt:lpstr>
      <vt:lpstr>PowerPoint Presentation</vt:lpstr>
      <vt:lpstr>Outcomes are extremely poor</vt:lpstr>
      <vt:lpstr>And suicide risk is high</vt:lpstr>
      <vt:lpstr>Service users experience difficulties accessing treatment due to:</vt:lpstr>
      <vt:lpstr>Difficulty accessing treatment cont…</vt:lpstr>
      <vt:lpstr>Most common mental health issue is personality disorder or ‘complex trauma’</vt:lpstr>
      <vt:lpstr>This creates additional issues accessing treatment because:</vt:lpstr>
      <vt:lpstr>Brain Injury can also add complexity</vt:lpstr>
      <vt:lpstr>The experience of the client</vt:lpstr>
      <vt:lpstr>Situation is exacerbated by reduced Local Authority budgets</vt:lpstr>
      <vt:lpstr>Knocked Back report </vt:lpstr>
      <vt:lpstr>And the problem continues into supported accommodation</vt:lpstr>
      <vt:lpstr>Clinical guidance - Essential reading</vt:lpstr>
      <vt:lpstr>Better care for people with co-occurring mental health and alcohol/drug use conditions</vt:lpstr>
      <vt:lpstr>NICE guidance NG58:  Coexisting severe mental illness and substance misuse: community health and social care services  </vt:lpstr>
      <vt:lpstr>The NICE guideline includes recommendations on: </vt:lpstr>
      <vt:lpstr>It includes further links to             recommendations on: </vt:lpstr>
      <vt:lpstr>Additional useful historical papers</vt:lpstr>
      <vt:lpstr>Advice, guidance and training</vt:lpstr>
      <vt:lpstr>What can I do to help individuals?</vt:lpstr>
      <vt:lpstr>Cognitive assessment that can be undertaken by primary care staff</vt:lpstr>
      <vt:lpstr>Meeting the Challenge, Making a Difference</vt:lpstr>
      <vt:lpstr>Assess mental capacity carefully when concerns arise</vt:lpstr>
      <vt:lpstr>Further Guidance</vt:lpstr>
      <vt:lpstr>Ensure you are safeguarding patients</vt:lpstr>
      <vt:lpstr>Think about self neglect…</vt:lpstr>
      <vt:lpstr>What can I do at a system level?</vt:lpstr>
      <vt:lpstr>Further learning and resources</vt:lpstr>
      <vt:lpstr>References</vt:lpstr>
      <vt:lpstr>Produced by: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Diagnosis</dc:title>
  <dc:creator>David Parker-Radford</dc:creator>
  <cp:lastModifiedBy>Joanna Sagnella</cp:lastModifiedBy>
  <cp:revision>47</cp:revision>
  <dcterms:created xsi:type="dcterms:W3CDTF">2015-03-11T09:31:48Z</dcterms:created>
  <dcterms:modified xsi:type="dcterms:W3CDTF">2020-02-17T11:16:28Z</dcterms:modified>
</cp:coreProperties>
</file>